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69"/>
  </p:notesMasterIdLst>
  <p:handoutMasterIdLst>
    <p:handoutMasterId r:id="rId70"/>
  </p:handoutMasterIdLst>
  <p:sldIdLst>
    <p:sldId id="707" r:id="rId2"/>
    <p:sldId id="705" r:id="rId3"/>
    <p:sldId id="706" r:id="rId4"/>
    <p:sldId id="605" r:id="rId5"/>
    <p:sldId id="758" r:id="rId6"/>
    <p:sldId id="759" r:id="rId7"/>
    <p:sldId id="761" r:id="rId8"/>
    <p:sldId id="763" r:id="rId9"/>
    <p:sldId id="764" r:id="rId10"/>
    <p:sldId id="765" r:id="rId11"/>
    <p:sldId id="766" r:id="rId12"/>
    <p:sldId id="767" r:id="rId13"/>
    <p:sldId id="768" r:id="rId14"/>
    <p:sldId id="769" r:id="rId15"/>
    <p:sldId id="770" r:id="rId16"/>
    <p:sldId id="771" r:id="rId17"/>
    <p:sldId id="772" r:id="rId18"/>
    <p:sldId id="773" r:id="rId19"/>
    <p:sldId id="774" r:id="rId20"/>
    <p:sldId id="775" r:id="rId21"/>
    <p:sldId id="776" r:id="rId22"/>
    <p:sldId id="778" r:id="rId23"/>
    <p:sldId id="779" r:id="rId24"/>
    <p:sldId id="781" r:id="rId25"/>
    <p:sldId id="782" r:id="rId26"/>
    <p:sldId id="783" r:id="rId27"/>
    <p:sldId id="784" r:id="rId28"/>
    <p:sldId id="785" r:id="rId29"/>
    <p:sldId id="786" r:id="rId30"/>
    <p:sldId id="787" r:id="rId31"/>
    <p:sldId id="789" r:id="rId32"/>
    <p:sldId id="790" r:id="rId33"/>
    <p:sldId id="791" r:id="rId34"/>
    <p:sldId id="792" r:id="rId35"/>
    <p:sldId id="793" r:id="rId36"/>
    <p:sldId id="794" r:id="rId37"/>
    <p:sldId id="796" r:id="rId38"/>
    <p:sldId id="798" r:id="rId39"/>
    <p:sldId id="799" r:id="rId40"/>
    <p:sldId id="800" r:id="rId41"/>
    <p:sldId id="801" r:id="rId42"/>
    <p:sldId id="803" r:id="rId43"/>
    <p:sldId id="804" r:id="rId44"/>
    <p:sldId id="805" r:id="rId45"/>
    <p:sldId id="806" r:id="rId46"/>
    <p:sldId id="807" r:id="rId47"/>
    <p:sldId id="808" r:id="rId48"/>
    <p:sldId id="809" r:id="rId49"/>
    <p:sldId id="810" r:id="rId50"/>
    <p:sldId id="811" r:id="rId51"/>
    <p:sldId id="813" r:id="rId52"/>
    <p:sldId id="814" r:id="rId53"/>
    <p:sldId id="816" r:id="rId54"/>
    <p:sldId id="817" r:id="rId55"/>
    <p:sldId id="818" r:id="rId56"/>
    <p:sldId id="819" r:id="rId57"/>
    <p:sldId id="822" r:id="rId58"/>
    <p:sldId id="823" r:id="rId59"/>
    <p:sldId id="824" r:id="rId60"/>
    <p:sldId id="832" r:id="rId61"/>
    <p:sldId id="833" r:id="rId62"/>
    <p:sldId id="826" r:id="rId63"/>
    <p:sldId id="827" r:id="rId64"/>
    <p:sldId id="834" r:id="rId65"/>
    <p:sldId id="835" r:id="rId66"/>
    <p:sldId id="836" r:id="rId67"/>
    <p:sldId id="837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198">
          <p15:clr>
            <a:srgbClr val="A4A3A4"/>
          </p15:clr>
        </p15:guide>
        <p15:guide id="6" pos="142">
          <p15:clr>
            <a:srgbClr val="A4A3A4"/>
          </p15:clr>
        </p15:guide>
        <p15:guide id="7" pos="687">
          <p15:clr>
            <a:srgbClr val="A4A3A4"/>
          </p15:clr>
        </p15:guide>
        <p15:guide id="8" pos="4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AD4"/>
    <a:srgbClr val="525EC3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7" autoAdjust="0"/>
    <p:restoredTop sz="94233" autoAdjust="0"/>
  </p:normalViewPr>
  <p:slideViewPr>
    <p:cSldViewPr snapToGrid="0">
      <p:cViewPr varScale="1">
        <p:scale>
          <a:sx n="113" d="100"/>
          <a:sy n="113" d="100"/>
        </p:scale>
        <p:origin x="1584" y="108"/>
      </p:cViewPr>
      <p:guideLst>
        <p:guide orient="horz" pos="2222"/>
        <p:guide pos="2882"/>
        <p:guide pos="2880"/>
        <p:guide orient="horz" pos="188"/>
        <p:guide pos="198"/>
        <p:guide pos="142"/>
        <p:guide pos="687"/>
        <p:guide pos="4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40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046629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93862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43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16209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3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latin typeface="맑은 고딕" pitchFamily="50" charset="-127"/>
                <a:ea typeface="맑은 고딕" pitchFamily="50" charset="-127"/>
              </a:defRPr>
            </a:lvl4pPr>
            <a:lvl5pPr marL="1254125" indent="-265113">
              <a:buClr>
                <a:srgbClr val="525EC3"/>
              </a:buClr>
              <a:buFont typeface="Arial" pitchFamily="34" charset="0"/>
              <a:buChar char="–"/>
              <a:defRPr sz="15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smtClean="0"/>
              <a:t>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마스터 텍스트</a:t>
            </a:r>
            <a:endParaRPr lang="en-US" altLang="ko-KR" dirty="0" smtClean="0"/>
          </a:p>
        </p:txBody>
      </p:sp>
      <p:sp>
        <p:nvSpPr>
          <p:cNvPr id="15" name="제목 4"/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2555192"/>
            <a:ext cx="9144000" cy="1747617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1973580" y="3060192"/>
            <a:ext cx="5196840" cy="73761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</a:t>
            </a:r>
            <a:r>
              <a:rPr lang="de-DE" altLang="ko-KR" sz="1000" dirty="0" smtClean="0">
                <a:ea typeface="굴림" charset="-127"/>
              </a:rPr>
              <a:t>69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8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처음 만드는 안드로이드 애플리케이션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263346" cy="4313238"/>
          </a:xfrm>
        </p:spPr>
        <p:txBody>
          <a:bodyPr/>
          <a:lstStyle/>
          <a:p>
            <a:pPr lvl="1"/>
            <a:r>
              <a:rPr lang="en-US" altLang="ko-KR" dirty="0" smtClean="0"/>
              <a:t>2 </a:t>
            </a:r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(8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/>
              <a:t>그림 위쪽의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Pixel</a:t>
            </a:r>
            <a:r>
              <a:rPr lang="en-US" altLang="ko-KR" dirty="0"/>
              <a:t>’</a:t>
            </a:r>
            <a:r>
              <a:rPr lang="ko-KR" altLang="en-US" dirty="0"/>
              <a:t>을 클릭하여 아랫부분의 ‘</a:t>
            </a:r>
            <a:r>
              <a:rPr lang="en-US" altLang="ko-KR" dirty="0"/>
              <a:t>AVD: QPixel_2_’</a:t>
            </a:r>
            <a:r>
              <a:rPr lang="ko-KR" altLang="en-US" dirty="0"/>
              <a:t>를 </a:t>
            </a:r>
            <a:r>
              <a:rPr lang="ko-KR" altLang="en-US" dirty="0" smtClean="0"/>
              <a:t>선택함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ED78B-9BB8-4E9A-B02F-0F7B39474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990787"/>
            <a:ext cx="6268245" cy="34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228512" cy="4313238"/>
          </a:xfrm>
        </p:spPr>
        <p:txBody>
          <a:bodyPr/>
          <a:lstStyle/>
          <a:p>
            <a:pPr lvl="2"/>
            <a:r>
              <a:rPr lang="en-US" altLang="ko-KR" dirty="0"/>
              <a:t>(9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자동 </a:t>
            </a:r>
            <a:r>
              <a:rPr lang="ko-KR" altLang="en-US" dirty="0"/>
              <a:t>생성되는 레이아웃은 </a:t>
            </a:r>
            <a:r>
              <a:rPr lang="en-US" altLang="ko-KR" dirty="0" err="1"/>
              <a:t>ConstraintLayout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 smtClean="0"/>
              <a:t>우선은 </a:t>
            </a:r>
            <a:r>
              <a:rPr lang="en-US" altLang="ko-KR" dirty="0" err="1" smtClean="0"/>
              <a:t>RelativeLayout</a:t>
            </a:r>
            <a:r>
              <a:rPr lang="ko-KR" altLang="en-US" dirty="0"/>
              <a:t>으로 변경함</a:t>
            </a:r>
            <a:r>
              <a:rPr lang="en-US" altLang="ko-KR" dirty="0"/>
              <a:t>. </a:t>
            </a:r>
            <a:r>
              <a:rPr lang="ko-KR" altLang="en-US" dirty="0"/>
              <a:t>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클릭한 후 </a:t>
            </a:r>
            <a:r>
              <a:rPr lang="en-US" altLang="ko-KR" dirty="0"/>
              <a:t>2</a:t>
            </a:r>
            <a:r>
              <a:rPr lang="ko-KR" altLang="en-US" dirty="0" smtClean="0"/>
              <a:t>행의 </a:t>
            </a:r>
            <a:r>
              <a:rPr lang="en-US" altLang="ko-KR" dirty="0" err="1" smtClean="0"/>
              <a:t>androidx.constraintlayout.widget.Constraint</a:t>
            </a:r>
            <a:r>
              <a:rPr lang="en-US" altLang="ko-KR" dirty="0" smtClean="0"/>
              <a:t> </a:t>
            </a:r>
            <a:r>
              <a:rPr lang="en-US" altLang="ko-KR" dirty="0"/>
              <a:t>Layout</a:t>
            </a:r>
            <a:r>
              <a:rPr lang="ko-KR" altLang="en-US" dirty="0"/>
              <a:t>을 </a:t>
            </a:r>
            <a:r>
              <a:rPr lang="en-US" altLang="ko-KR" dirty="0" err="1"/>
              <a:t>RelativeLayout</a:t>
            </a:r>
            <a:r>
              <a:rPr lang="ko-KR" altLang="en-US" dirty="0"/>
              <a:t>으로 변경함</a:t>
            </a:r>
            <a:r>
              <a:rPr lang="en-US" altLang="ko-KR" dirty="0"/>
              <a:t>. 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78DB6-E1B7-4CF4-B807-3B5E5D137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047118"/>
            <a:ext cx="6374113" cy="32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306889" cy="4313238"/>
          </a:xfrm>
        </p:spPr>
        <p:txBody>
          <a:bodyPr/>
          <a:lstStyle/>
          <a:p>
            <a:pPr lvl="2"/>
            <a:r>
              <a:rPr lang="en-US" altLang="ko-KR" dirty="0"/>
              <a:t>(10)</a:t>
            </a:r>
            <a:r>
              <a:rPr lang="ko-KR" altLang="en-US" dirty="0"/>
              <a:t> </a:t>
            </a:r>
            <a:r>
              <a:rPr lang="ko-KR" altLang="en-US" dirty="0" smtClean="0"/>
              <a:t>다시 </a:t>
            </a:r>
            <a:r>
              <a:rPr lang="ko-KR" altLang="en-US" dirty="0"/>
              <a:t>아래쪽의 </a:t>
            </a:r>
            <a:r>
              <a:rPr lang="en-US" altLang="ko-KR" dirty="0"/>
              <a:t>[Design] </a:t>
            </a:r>
            <a:r>
              <a:rPr lang="ko-KR" altLang="en-US" dirty="0"/>
              <a:t>탭을 클릭한 후 </a:t>
            </a:r>
            <a:r>
              <a:rPr lang="en-US" altLang="ko-KR" dirty="0"/>
              <a:t>[Enable Autoconnection to Parent] </a:t>
            </a:r>
            <a:r>
              <a:rPr lang="ko-KR" altLang="en-US" dirty="0"/>
              <a:t>아이콘을 클 릭하고 왼쪽의 </a:t>
            </a:r>
            <a:r>
              <a:rPr lang="ko-KR" altLang="en-US" dirty="0" err="1" smtClean="0"/>
              <a:t>위젯</a:t>
            </a:r>
            <a:r>
              <a:rPr lang="en-US" altLang="ko-KR" dirty="0" smtClean="0"/>
              <a:t> </a:t>
            </a:r>
            <a:r>
              <a:rPr lang="ko-KR" altLang="en-US" dirty="0"/>
              <a:t>중에서 몇 개를 오른쪽에 끌어다 </a:t>
            </a:r>
            <a:r>
              <a:rPr lang="ko-KR" altLang="en-US" dirty="0" smtClean="0"/>
              <a:t>놓음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오른쪽 </a:t>
            </a:r>
            <a:r>
              <a:rPr lang="ko-KR" altLang="en-US" dirty="0"/>
              <a:t>위의 확대</a:t>
            </a:r>
            <a:r>
              <a:rPr lang="en-US" altLang="ko-KR" dirty="0"/>
              <a:t>/</a:t>
            </a:r>
            <a:r>
              <a:rPr lang="ko-KR" altLang="en-US" dirty="0" smtClean="0"/>
              <a:t>축소 </a:t>
            </a:r>
            <a:r>
              <a:rPr lang="ko-KR" altLang="en-US" dirty="0"/>
              <a:t>아이콘으로 화면 크기를 조절할 수 </a:t>
            </a:r>
            <a:r>
              <a:rPr lang="ko-KR" altLang="en-US" dirty="0" smtClean="0"/>
              <a:t>있음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3675F1-6A09-4B2D-9C0F-7FE8B5D0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163792"/>
            <a:ext cx="5277599" cy="40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263346" cy="4313238"/>
          </a:xfrm>
        </p:spPr>
        <p:txBody>
          <a:bodyPr/>
          <a:lstStyle/>
          <a:p>
            <a:pPr lvl="2"/>
            <a:r>
              <a:rPr lang="en-US" altLang="ko-KR" dirty="0"/>
              <a:t>(11)</a:t>
            </a:r>
            <a:r>
              <a:rPr lang="ko-KR" altLang="en-US" dirty="0"/>
              <a:t> </a:t>
            </a:r>
            <a:r>
              <a:rPr lang="ko-KR" altLang="en-US" dirty="0" smtClean="0"/>
              <a:t>왼쪽 </a:t>
            </a:r>
            <a:r>
              <a:rPr lang="ko-KR" altLang="en-US" dirty="0"/>
              <a:t>아래의 </a:t>
            </a:r>
            <a:r>
              <a:rPr lang="en-US" altLang="ko-KR" dirty="0"/>
              <a:t>[Text] </a:t>
            </a:r>
            <a:r>
              <a:rPr lang="ko-KR" altLang="en-US" dirty="0"/>
              <a:t>탭을 </a:t>
            </a:r>
            <a:r>
              <a:rPr lang="ko-KR" altLang="en-US" dirty="0" smtClean="0"/>
              <a:t>클릭하면</a:t>
            </a:r>
            <a:r>
              <a:rPr lang="en-US" altLang="ko-KR" dirty="0" smtClean="0"/>
              <a:t> </a:t>
            </a:r>
            <a:r>
              <a:rPr lang="ko-KR" altLang="en-US" dirty="0"/>
              <a:t>화면에 </a:t>
            </a:r>
            <a:r>
              <a:rPr lang="en-US" altLang="ko-KR" dirty="0"/>
              <a:t>XML </a:t>
            </a:r>
            <a:r>
              <a:rPr lang="ko-KR" altLang="en-US" dirty="0" smtClean="0"/>
              <a:t>코드가 표시됨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오른쪽의 </a:t>
            </a:r>
            <a:r>
              <a:rPr lang="en-US" altLang="ko-KR" dirty="0"/>
              <a:t>[Preview] </a:t>
            </a:r>
            <a:r>
              <a:rPr lang="ko-KR" altLang="en-US" dirty="0"/>
              <a:t>탭을 클릭하면 미리보기가 나타나거나 </a:t>
            </a:r>
            <a:r>
              <a:rPr lang="ko-KR" altLang="en-US" dirty="0" smtClean="0"/>
              <a:t>사라짐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Button</a:t>
            </a:r>
            <a:r>
              <a:rPr lang="ko-KR" altLang="en-US" dirty="0"/>
              <a:t> </a:t>
            </a:r>
            <a:r>
              <a:rPr lang="ko-KR" altLang="en-US" dirty="0" smtClean="0"/>
              <a:t>코드를 삭제해 보기</a:t>
            </a:r>
            <a:endParaRPr lang="en-US" altLang="ko-KR" dirty="0" smtClean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9D0212-50FE-4C6E-A487-0D6D55B39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162008"/>
            <a:ext cx="5603404" cy="34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7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289472" cy="4313238"/>
          </a:xfrm>
        </p:spPr>
        <p:txBody>
          <a:bodyPr/>
          <a:lstStyle/>
          <a:p>
            <a:pPr lvl="2"/>
            <a:r>
              <a:rPr lang="en-US" altLang="ko-KR" dirty="0"/>
              <a:t>(12)</a:t>
            </a:r>
            <a:r>
              <a:rPr lang="ko-KR" altLang="en-US" dirty="0"/>
              <a:t> </a:t>
            </a:r>
            <a:r>
              <a:rPr lang="ko-KR" altLang="en-US" dirty="0" smtClean="0"/>
              <a:t>다시 </a:t>
            </a:r>
            <a:r>
              <a:rPr lang="en-US" altLang="ko-KR" dirty="0"/>
              <a:t>[Design] </a:t>
            </a:r>
            <a:r>
              <a:rPr lang="ko-KR" altLang="en-US" dirty="0"/>
              <a:t>탭을 클릭하면 방금 삭제한 코드</a:t>
            </a:r>
            <a:r>
              <a:rPr lang="en-US" altLang="ko-KR" dirty="0"/>
              <a:t>(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ko-KR" altLang="en-US" dirty="0" smtClean="0"/>
              <a:t>화면에서도</a:t>
            </a:r>
            <a:r>
              <a:rPr lang="ko-KR" altLang="en-US" dirty="0"/>
              <a:t> </a:t>
            </a:r>
            <a:r>
              <a:rPr lang="ko-KR" altLang="en-US" dirty="0" smtClean="0"/>
              <a:t>삭제된 </a:t>
            </a:r>
            <a:r>
              <a:rPr lang="ko-KR" altLang="en-US" dirty="0"/>
              <a:t>것을 확인할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왼쪽 상단의 저장 아이콘을 클릭하거나 메뉴의 </a:t>
            </a:r>
            <a:r>
              <a:rPr lang="en-US" altLang="ko-KR" dirty="0"/>
              <a:t>[File]-[Save All]</a:t>
            </a:r>
            <a:r>
              <a:rPr lang="ko-KR" altLang="en-US" dirty="0"/>
              <a:t>을 클릭하여 변경 사항을 저장함</a:t>
            </a:r>
            <a:r>
              <a:rPr lang="en-US" altLang="ko-KR" dirty="0"/>
              <a:t>.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0C5F9-0047-4860-9088-371A46D31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340590"/>
            <a:ext cx="5325505" cy="43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1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3 </a:t>
            </a:r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(13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왼쪽 </a:t>
            </a:r>
            <a:r>
              <a:rPr lang="en-US" altLang="ko-KR" dirty="0"/>
              <a:t>Project Tree</a:t>
            </a:r>
            <a:r>
              <a:rPr lang="ko-KR" altLang="en-US" dirty="0"/>
              <a:t>에서 </a:t>
            </a:r>
            <a:r>
              <a:rPr lang="en-US" altLang="ko-KR" dirty="0" smtClean="0"/>
              <a:t>[java</a:t>
            </a:r>
            <a:r>
              <a:rPr lang="en-US" altLang="ko-KR" dirty="0"/>
              <a:t>]-[</a:t>
            </a:r>
            <a:r>
              <a:rPr lang="en-US" altLang="ko-KR" dirty="0" err="1"/>
              <a:t>com.cookandroid.helloandroid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err="1"/>
              <a:t>더블클릭하거나</a:t>
            </a:r>
            <a:r>
              <a:rPr lang="ko-KR" altLang="en-US" dirty="0"/>
              <a:t> 위쪽 </a:t>
            </a:r>
            <a:r>
              <a:rPr lang="en-US" altLang="ko-KR" dirty="0"/>
              <a:t>[</a:t>
            </a:r>
            <a:r>
              <a:rPr lang="en-US" altLang="ko-KR" dirty="0" err="1"/>
              <a:t>MainActivity.kt</a:t>
            </a:r>
            <a:r>
              <a:rPr lang="en-US" altLang="ko-KR" dirty="0"/>
              <a:t>] </a:t>
            </a:r>
            <a:r>
              <a:rPr lang="ko-KR" altLang="en-US" dirty="0"/>
              <a:t>탭을 </a:t>
            </a:r>
            <a:r>
              <a:rPr lang="ko-KR" altLang="en-US" dirty="0" smtClean="0"/>
              <a:t>클릭함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오른쪽 창의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 smtClean="0"/>
              <a:t>코드를 수정함</a:t>
            </a:r>
            <a:r>
              <a:rPr lang="en-US" altLang="ko-KR" dirty="0" smtClean="0"/>
              <a:t> 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C700C1-83EA-4411-9CFA-F4D4C5693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547729"/>
            <a:ext cx="6279902" cy="37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4 </a:t>
            </a:r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(14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메뉴의 </a:t>
            </a:r>
            <a:r>
              <a:rPr lang="en-US" altLang="ko-KR" dirty="0"/>
              <a:t>[Run]-[Run ‘app’]</a:t>
            </a:r>
            <a:r>
              <a:rPr lang="ko-KR" altLang="en-US" dirty="0"/>
              <a:t>을 선택하거나 </a:t>
            </a:r>
            <a:r>
              <a:rPr lang="en-US" altLang="ko-KR" dirty="0"/>
              <a:t>[Run ‘app’] </a:t>
            </a:r>
            <a:r>
              <a:rPr lang="ko-KR" altLang="en-US" dirty="0"/>
              <a:t>아이콘을 </a:t>
            </a:r>
            <a:r>
              <a:rPr lang="ko-KR" altLang="en-US" dirty="0" smtClean="0"/>
              <a:t>클릭함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D1FD8-8216-4FF6-B5FF-B220CE4B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883598"/>
            <a:ext cx="6341774" cy="308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(15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AVD</a:t>
            </a:r>
            <a:r>
              <a:rPr lang="ko-KR" altLang="en-US" dirty="0"/>
              <a:t>가 여러 개이거나 스마트폰이 연결되어 있다면 먼저 작동할 장치를 상단 중앙의 </a:t>
            </a:r>
            <a:r>
              <a:rPr lang="ko-KR" altLang="en-US" dirty="0" err="1" smtClean="0"/>
              <a:t>툴바에서</a:t>
            </a:r>
            <a:r>
              <a:rPr lang="ko-KR" altLang="en-US" dirty="0" smtClean="0"/>
              <a:t> </a:t>
            </a:r>
            <a:r>
              <a:rPr lang="ko-KR" altLang="en-US" dirty="0"/>
              <a:t>선택할 수 </a:t>
            </a:r>
            <a:r>
              <a:rPr lang="ko-KR" altLang="en-US" dirty="0" smtClean="0"/>
              <a:t>있음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705867-BC56-46D3-9F6F-31FD02985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765743"/>
            <a:ext cx="5002235" cy="31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</a:t>
            </a:r>
            <a:r>
              <a:rPr lang="en-US" altLang="ko-KR" dirty="0" smtClean="0"/>
              <a:t>16)</a:t>
            </a:r>
            <a:r>
              <a:rPr lang="ko-KR" altLang="en-US" dirty="0"/>
              <a:t> </a:t>
            </a:r>
            <a:r>
              <a:rPr lang="en-US" altLang="ko-KR" dirty="0" smtClean="0"/>
              <a:t>AVD</a:t>
            </a:r>
            <a:r>
              <a:rPr lang="ko-KR" altLang="en-US" dirty="0"/>
              <a:t>가 부팅된 후 잠시 동안 기다리면 실행 결과 화면이 </a:t>
            </a:r>
            <a:r>
              <a:rPr lang="ko-KR" altLang="en-US" dirty="0" smtClean="0"/>
              <a:t>나타남</a:t>
            </a:r>
            <a:endParaRPr lang="en-US" altLang="ko-KR" dirty="0"/>
          </a:p>
          <a:p>
            <a:pPr lvl="3"/>
            <a:r>
              <a:rPr lang="ko-KR" altLang="en-US" dirty="0" smtClean="0"/>
              <a:t>만약 </a:t>
            </a:r>
            <a:r>
              <a:rPr lang="ko-KR" altLang="en-US" dirty="0"/>
              <a:t>오류가 발생하거나 원하는 결과가 안 나오면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2-2]</a:t>
            </a:r>
            <a:r>
              <a:rPr lang="ko-KR" altLang="en-US" dirty="0"/>
              <a:t>의 ➋번이나 ➌번으로 </a:t>
            </a:r>
            <a:r>
              <a:rPr lang="ko-KR" altLang="en-US" dirty="0" smtClean="0"/>
              <a:t>돌아감</a:t>
            </a:r>
            <a:r>
              <a:rPr lang="en-US" altLang="ko-KR" dirty="0" smtClean="0"/>
              <a:t> 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B6A73A-2A18-462E-A77C-2D038ACAD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55" y="1856924"/>
            <a:ext cx="2539259" cy="48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5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애플리케이션 개발 완료 </a:t>
            </a:r>
            <a:endParaRPr lang="en-US" altLang="ko-KR" dirty="0"/>
          </a:p>
          <a:p>
            <a:pPr lvl="2"/>
            <a:r>
              <a:rPr lang="en-US" altLang="ko-KR" dirty="0"/>
              <a:t>(17)</a:t>
            </a:r>
            <a:r>
              <a:rPr lang="ko-KR" altLang="en-US" dirty="0"/>
              <a:t> 복잡한 애플리케이션 개발도 기본적으로는 이와 같은 방식으로 </a:t>
            </a:r>
            <a:r>
              <a:rPr lang="ko-KR" altLang="en-US" dirty="0" smtClean="0"/>
              <a:t>진행함</a:t>
            </a:r>
            <a:endParaRPr lang="en-US" altLang="ko-KR" dirty="0"/>
          </a:p>
          <a:p>
            <a:pPr lvl="3"/>
            <a:r>
              <a:rPr lang="en-US" altLang="ko-KR" dirty="0" smtClean="0"/>
              <a:t>AVD</a:t>
            </a:r>
            <a:r>
              <a:rPr lang="ko-KR" altLang="en-US" dirty="0"/>
              <a:t>의 초기화면으로 돌아가려면 오른쪽 키패드에서 돌아가기 </a:t>
            </a:r>
            <a:r>
              <a:rPr lang="ko-KR" altLang="en-US" dirty="0" smtClean="0"/>
              <a:t>버튼을 </a:t>
            </a:r>
            <a:r>
              <a:rPr lang="ko-KR" altLang="en-US" dirty="0"/>
              <a:t>클릭하거나 </a:t>
            </a:r>
            <a:r>
              <a:rPr lang="en-US" altLang="ko-KR" dirty="0"/>
              <a:t>AVD </a:t>
            </a:r>
            <a:r>
              <a:rPr lang="ko-KR" altLang="en-US" dirty="0"/>
              <a:t>아래의 맨 왼쪽 버튼</a:t>
            </a:r>
            <a:r>
              <a:rPr lang="en-US" altLang="ko-KR" dirty="0"/>
              <a:t>(◀)</a:t>
            </a:r>
            <a:r>
              <a:rPr lang="ko-KR" altLang="en-US" dirty="0"/>
              <a:t>을 </a:t>
            </a:r>
            <a:r>
              <a:rPr lang="ko-KR" altLang="en-US" dirty="0" smtClean="0"/>
              <a:t>클릭함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48A3EC-1AC4-4516-9DC4-F51D0150D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730226"/>
            <a:ext cx="1613968" cy="34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 안드로이드 애플리케이션의 기본적인 작성법을 익힌다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AVD</a:t>
            </a:r>
            <a:r>
              <a:rPr lang="ko-KR" altLang="en-US" dirty="0"/>
              <a:t>의 명칭을 파악한다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안드로이드 프로젝트의 구성을 이해한다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AVD</a:t>
            </a:r>
            <a:r>
              <a:rPr lang="ko-KR" altLang="en-US" dirty="0"/>
              <a:t>의 기본적인 </a:t>
            </a:r>
            <a:r>
              <a:rPr lang="ko-KR" altLang="en-US" dirty="0" smtClean="0"/>
              <a:t>명칭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AVD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명칭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6086" y="0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AVD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명칭과 사용법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AD0F5B-334F-4EAA-B810-87515A195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595" y="1677455"/>
            <a:ext cx="4722811" cy="49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4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2-2&gt; AVD </a:t>
            </a:r>
            <a:r>
              <a:rPr lang="ko-KR" altLang="en-US" dirty="0">
                <a:solidFill>
                  <a:srgbClr val="7030A0"/>
                </a:solidFill>
              </a:rPr>
              <a:t>사용법 알아보기</a:t>
            </a:r>
          </a:p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전환 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 smtClean="0"/>
              <a:t>AVD</a:t>
            </a:r>
            <a:r>
              <a:rPr lang="ko-KR" altLang="en-US" dirty="0"/>
              <a:t>를 초기화면 상태로 </a:t>
            </a:r>
            <a:r>
              <a:rPr lang="ko-KR" altLang="en-US" dirty="0" smtClean="0"/>
              <a:t>둠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초기화면이 </a:t>
            </a:r>
            <a:r>
              <a:rPr lang="ko-KR" altLang="en-US" dirty="0"/>
              <a:t>아니라면 홈 버튼을 </a:t>
            </a:r>
            <a:r>
              <a:rPr lang="ko-KR" altLang="en-US" dirty="0" smtClean="0"/>
              <a:t>누름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en-US" altLang="ko-KR" dirty="0" smtClean="0"/>
              <a:t>2)</a:t>
            </a:r>
            <a:r>
              <a:rPr lang="ko-KR" altLang="en-US" dirty="0"/>
              <a:t> </a:t>
            </a:r>
            <a:r>
              <a:rPr lang="en-US" altLang="ko-KR" dirty="0" smtClean="0"/>
              <a:t>AVD</a:t>
            </a:r>
            <a:r>
              <a:rPr lang="ko-KR" altLang="en-US" dirty="0"/>
              <a:t>의 화면을 가로로 바꾸려면 </a:t>
            </a:r>
            <a:r>
              <a:rPr lang="en-US" altLang="ko-KR" dirty="0" smtClean="0"/>
              <a:t>&lt;ctrl&gt; +&lt;</a:t>
            </a:r>
            <a:r>
              <a:rPr lang="ko-KR" altLang="en-US" dirty="0" smtClean="0"/>
              <a:t>←</a:t>
            </a:r>
            <a:r>
              <a:rPr lang="en-US" altLang="ko-KR" dirty="0" smtClean="0"/>
              <a:t>&gt; </a:t>
            </a:r>
            <a:r>
              <a:rPr lang="ko-KR" altLang="en-US" dirty="0"/>
              <a:t>또는 </a:t>
            </a:r>
            <a:r>
              <a:rPr lang="en-US" altLang="ko-KR" dirty="0" smtClean="0"/>
              <a:t>&lt;ctrl&gt;+&lt;</a:t>
            </a:r>
            <a:r>
              <a:rPr lang="ko-KR" altLang="en-US" dirty="0" smtClean="0"/>
              <a:t>→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누름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3)</a:t>
            </a:r>
            <a:r>
              <a:rPr lang="ko-KR" altLang="en-US" dirty="0"/>
              <a:t>  다시 </a:t>
            </a:r>
            <a:r>
              <a:rPr lang="en-US" altLang="ko-KR" dirty="0"/>
              <a:t>&lt;ctrl&gt; +&lt;</a:t>
            </a:r>
            <a:r>
              <a:rPr lang="ko-KR" altLang="en-US" dirty="0"/>
              <a:t>←</a:t>
            </a:r>
            <a:r>
              <a:rPr lang="en-US" altLang="ko-KR" dirty="0"/>
              <a:t>&gt; </a:t>
            </a:r>
            <a:r>
              <a:rPr lang="ko-KR" altLang="en-US" dirty="0"/>
              <a:t>또는 </a:t>
            </a:r>
            <a:r>
              <a:rPr lang="en-US" altLang="ko-KR" dirty="0"/>
              <a:t>&lt;ctrl&gt;+&lt;</a:t>
            </a:r>
            <a:r>
              <a:rPr lang="ko-KR" altLang="en-US" dirty="0"/>
              <a:t>→</a:t>
            </a:r>
            <a:r>
              <a:rPr lang="en-US" altLang="ko-KR" dirty="0"/>
              <a:t>&gt;</a:t>
            </a:r>
            <a:r>
              <a:rPr lang="ko-KR" altLang="en-US" dirty="0"/>
              <a:t>를 눌러서 세로로 </a:t>
            </a:r>
            <a:r>
              <a:rPr lang="ko-KR" altLang="en-US" dirty="0" smtClean="0"/>
              <a:t>돌려놓음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AVD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6086" y="0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AVD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명칭과 사용법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6784D3-14F9-4658-A6C9-245FA7692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9" y="3295674"/>
            <a:ext cx="3122378" cy="3501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DB7135-D615-4F6F-8983-0F65E6E4C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01" y="3285969"/>
            <a:ext cx="3159575" cy="20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알람 추가</a:t>
            </a:r>
          </a:p>
          <a:p>
            <a:pPr lvl="2"/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ko-KR" altLang="en-US" dirty="0" smtClean="0"/>
              <a:t>초기화면을 </a:t>
            </a:r>
            <a:r>
              <a:rPr lang="ko-KR" altLang="en-US" dirty="0"/>
              <a:t>위쪽으로 </a:t>
            </a:r>
            <a:r>
              <a:rPr lang="ko-KR" altLang="en-US" dirty="0" err="1"/>
              <a:t>스와이프하여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애플리케이션</a:t>
            </a:r>
            <a:r>
              <a:rPr lang="en-US" altLang="ko-KR" dirty="0"/>
              <a:t>] </a:t>
            </a:r>
            <a:r>
              <a:rPr lang="ko-KR" altLang="en-US" dirty="0"/>
              <a:t>화면에서 시계 </a:t>
            </a:r>
            <a:r>
              <a:rPr lang="ko-KR" altLang="en-US" dirty="0" smtClean="0"/>
              <a:t>버튼을 클릭함</a:t>
            </a:r>
            <a:endParaRPr lang="en-US" altLang="ko-KR" dirty="0"/>
          </a:p>
          <a:p>
            <a:pPr lvl="2"/>
            <a:r>
              <a:rPr lang="en-US" altLang="ko-KR" dirty="0"/>
              <a:t>(5)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</a:t>
            </a:r>
            <a:r>
              <a:rPr lang="ko-KR" altLang="en-US" dirty="0"/>
              <a:t>추가할 수 있는 화면이 </a:t>
            </a:r>
            <a:r>
              <a:rPr lang="ko-KR" altLang="en-US" dirty="0" smtClean="0"/>
              <a:t>나옴</a:t>
            </a:r>
            <a:endParaRPr lang="en-US" altLang="ko-KR" dirty="0" smtClean="0"/>
          </a:p>
          <a:p>
            <a:pPr lvl="2"/>
            <a:r>
              <a:rPr lang="en-US" altLang="ko-KR" dirty="0"/>
              <a:t>(6)</a:t>
            </a:r>
            <a:r>
              <a:rPr lang="ko-KR" altLang="en-US" dirty="0"/>
              <a:t> 아래쪽의 </a:t>
            </a:r>
            <a:r>
              <a:rPr lang="en-US" altLang="ko-KR" dirty="0"/>
              <a:t>(+) </a:t>
            </a:r>
            <a:r>
              <a:rPr lang="ko-KR" altLang="en-US" dirty="0"/>
              <a:t>버튼을 클릭하여 </a:t>
            </a:r>
            <a:r>
              <a:rPr lang="ko-KR" altLang="en-US" dirty="0" err="1"/>
              <a:t>알람</a:t>
            </a:r>
            <a:r>
              <a:rPr lang="ko-KR" altLang="en-US" dirty="0"/>
              <a:t> 시간을 추가할 수 있음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AVD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6086" y="0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AVD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명칭과 사용법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F02A81-F0C2-4B20-8954-D20F7AB48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807492"/>
            <a:ext cx="2099825" cy="3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B300736-A5B5-45F4-8F06-2328F6BE3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94507" r="58691"/>
          <a:stretch/>
        </p:blipFill>
        <p:spPr>
          <a:xfrm>
            <a:off x="4467501" y="6174377"/>
            <a:ext cx="1706880" cy="201662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카메라와 </a:t>
            </a:r>
            <a:r>
              <a:rPr lang="ko-KR" altLang="en-US" dirty="0"/>
              <a:t>갤러리</a:t>
            </a:r>
          </a:p>
          <a:p>
            <a:pPr lvl="2"/>
            <a:r>
              <a:rPr lang="en-US" altLang="ko-KR" dirty="0" smtClean="0"/>
              <a:t>(8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초기화면을 </a:t>
            </a:r>
            <a:r>
              <a:rPr lang="ko-KR" altLang="en-US" dirty="0"/>
              <a:t>위쪽으로 </a:t>
            </a:r>
            <a:r>
              <a:rPr lang="ko-KR" altLang="en-US" dirty="0" err="1"/>
              <a:t>스와이프하고</a:t>
            </a:r>
            <a:r>
              <a:rPr lang="ko-KR" altLang="en-US" dirty="0"/>
              <a:t> 카메라 </a:t>
            </a:r>
            <a:r>
              <a:rPr lang="ko-KR" altLang="en-US" dirty="0" smtClean="0"/>
              <a:t>버튼을 </a:t>
            </a:r>
            <a:r>
              <a:rPr lang="ko-KR" altLang="en-US" dirty="0"/>
              <a:t>클릭하여 메시지 창이 나오면 </a:t>
            </a:r>
            <a:r>
              <a:rPr lang="en-US" altLang="ko-KR" dirty="0"/>
              <a:t>&lt;</a:t>
            </a:r>
            <a:r>
              <a:rPr lang="ko-KR" altLang="en-US" dirty="0"/>
              <a:t>항상 허용</a:t>
            </a:r>
            <a:r>
              <a:rPr lang="en-US" altLang="ko-KR" dirty="0"/>
              <a:t>&gt;</a:t>
            </a:r>
            <a:r>
              <a:rPr lang="ko-KR" altLang="en-US" dirty="0"/>
              <a:t>을 </a:t>
            </a:r>
            <a:r>
              <a:rPr lang="ko-KR" altLang="en-US" dirty="0" smtClean="0"/>
              <a:t>클릭함</a:t>
            </a:r>
            <a:endParaRPr lang="en-US" altLang="ko-KR" dirty="0"/>
          </a:p>
          <a:p>
            <a:pPr lvl="3"/>
            <a:r>
              <a:rPr lang="en-US" altLang="ko-KR" dirty="0" smtClean="0"/>
              <a:t>[</a:t>
            </a:r>
            <a:r>
              <a:rPr lang="en-US" altLang="ko-KR" dirty="0"/>
              <a:t>Entering Camera Mode] </a:t>
            </a:r>
            <a:r>
              <a:rPr lang="ko-KR" altLang="en-US" dirty="0"/>
              <a:t>메시지 창이 나오면 </a:t>
            </a:r>
            <a:r>
              <a:rPr lang="en-US" altLang="ko-KR" dirty="0"/>
              <a:t>&lt;GOT IT&gt;</a:t>
            </a:r>
            <a:r>
              <a:rPr lang="ko-KR" altLang="en-US" dirty="0"/>
              <a:t>을 </a:t>
            </a:r>
            <a:r>
              <a:rPr lang="ko-KR" altLang="en-US" dirty="0" smtClean="0"/>
              <a:t>클릭함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실제 </a:t>
            </a:r>
            <a:r>
              <a:rPr lang="ko-KR" altLang="en-US" dirty="0"/>
              <a:t>카메라는 없지만 가상의 </a:t>
            </a:r>
            <a:r>
              <a:rPr lang="ko-KR" altLang="en-US" dirty="0" smtClean="0"/>
              <a:t>카메라 </a:t>
            </a:r>
            <a:r>
              <a:rPr lang="ko-KR" altLang="en-US" dirty="0"/>
              <a:t>화면이 </a:t>
            </a:r>
            <a:r>
              <a:rPr lang="ko-KR" altLang="en-US" dirty="0" smtClean="0"/>
              <a:t>나옴</a:t>
            </a:r>
            <a:endParaRPr lang="en-US" altLang="ko-KR" dirty="0"/>
          </a:p>
          <a:p>
            <a:pPr lvl="3"/>
            <a:r>
              <a:rPr lang="ko-KR" altLang="en-US" dirty="0" smtClean="0"/>
              <a:t>셔터 </a:t>
            </a:r>
            <a:r>
              <a:rPr lang="ko-KR" altLang="en-US" dirty="0"/>
              <a:t>버튼을 클릭하면 가상 화면이 </a:t>
            </a:r>
            <a:r>
              <a:rPr lang="ko-KR" altLang="en-US" dirty="0" smtClean="0"/>
              <a:t>촬영됨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AVD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6086" y="0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AVD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명칭과 사용법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300736-A5B5-45F4-8F06-2328F6BE3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8"/>
          <a:stretch/>
        </p:blipFill>
        <p:spPr>
          <a:xfrm>
            <a:off x="6069874" y="2709320"/>
            <a:ext cx="2264229" cy="36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(10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초기화면을 </a:t>
            </a:r>
            <a:r>
              <a:rPr lang="ko-KR" altLang="en-US" dirty="0"/>
              <a:t>위쪽으로 </a:t>
            </a:r>
            <a:r>
              <a:rPr lang="ko-KR" altLang="en-US" dirty="0" err="1"/>
              <a:t>스와이프하고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포토</a:t>
            </a:r>
            <a:r>
              <a:rPr lang="en-US" altLang="ko-KR" dirty="0"/>
              <a:t>]</a:t>
            </a:r>
            <a:r>
              <a:rPr lang="ko-KR" altLang="en-US" dirty="0"/>
              <a:t>를 클릭하면 백업과 관련된 내용이 </a:t>
            </a:r>
            <a:r>
              <a:rPr lang="ko-KR" altLang="en-US" dirty="0" smtClean="0"/>
              <a:t>나옴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사진 </a:t>
            </a:r>
            <a:r>
              <a:rPr lang="ko-KR" altLang="en-US" dirty="0"/>
              <a:t>편집</a:t>
            </a:r>
            <a:r>
              <a:rPr lang="en-US" altLang="ko-KR" dirty="0"/>
              <a:t>/</a:t>
            </a:r>
            <a:r>
              <a:rPr lang="ko-KR" altLang="en-US" dirty="0"/>
              <a:t>변경 및 삭제</a:t>
            </a:r>
            <a:r>
              <a:rPr lang="en-US" altLang="ko-KR" dirty="0"/>
              <a:t>, </a:t>
            </a:r>
            <a:r>
              <a:rPr lang="ko-KR" altLang="en-US" dirty="0"/>
              <a:t>공유 등의 작업이 가능함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AVD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6086" y="0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AVD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명칭과 사용법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0D652-C528-4F93-A331-E2256E307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436427"/>
            <a:ext cx="6697362" cy="369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5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웹브라우저</a:t>
            </a:r>
            <a:endParaRPr lang="ko-KR" altLang="en-US" dirty="0"/>
          </a:p>
          <a:p>
            <a:pPr lvl="2"/>
            <a:r>
              <a:rPr lang="en-US" altLang="ko-KR" dirty="0"/>
              <a:t>(12)</a:t>
            </a:r>
            <a:r>
              <a:rPr lang="ko-KR" altLang="en-US" dirty="0"/>
              <a:t> </a:t>
            </a:r>
            <a:r>
              <a:rPr lang="ko-KR" altLang="en-US" dirty="0" smtClean="0"/>
              <a:t>크롬 버튼을 클릭함</a:t>
            </a:r>
            <a:endParaRPr lang="en-US" altLang="ko-KR" dirty="0"/>
          </a:p>
          <a:p>
            <a:pPr lvl="2"/>
            <a:r>
              <a:rPr lang="en-US" altLang="ko-KR" dirty="0"/>
              <a:t>(13</a:t>
            </a:r>
            <a:r>
              <a:rPr lang="en-US" altLang="ko-KR" dirty="0" smtClean="0"/>
              <a:t>) </a:t>
            </a:r>
            <a:r>
              <a:rPr lang="ko-KR" altLang="en-US" dirty="0" smtClean="0"/>
              <a:t>처음에는 </a:t>
            </a:r>
            <a:r>
              <a:rPr lang="ko-KR" altLang="en-US" dirty="0"/>
              <a:t>구글 사이트에 접속됨</a:t>
            </a:r>
            <a:r>
              <a:rPr lang="en-US" altLang="ko-KR" dirty="0"/>
              <a:t>. ‘</a:t>
            </a:r>
            <a:r>
              <a:rPr lang="ko-KR" altLang="en-US" dirty="0"/>
              <a:t>웹 주소 검색 또는 입력’ 부분에 주소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m.daum.net)</a:t>
            </a:r>
            <a:r>
              <a:rPr lang="ko-KR" altLang="en-US" dirty="0"/>
              <a:t>를 </a:t>
            </a:r>
            <a:r>
              <a:rPr lang="ko-KR" altLang="en-US" dirty="0" smtClean="0"/>
              <a:t>입력하고 </a:t>
            </a:r>
            <a:r>
              <a:rPr lang="en-US" altLang="ko-KR" dirty="0" smtClean="0"/>
              <a:t>&lt;Enter&gt;</a:t>
            </a:r>
            <a:r>
              <a:rPr lang="ko-KR" altLang="en-US" dirty="0" smtClean="0"/>
              <a:t>를 </a:t>
            </a:r>
            <a:r>
              <a:rPr lang="ko-KR" altLang="en-US" dirty="0"/>
              <a:t>누르면 해당 페이지로 </a:t>
            </a:r>
            <a:r>
              <a:rPr lang="ko-KR" altLang="en-US" dirty="0" smtClean="0"/>
              <a:t>이동함</a:t>
            </a:r>
            <a:endParaRPr lang="en-US" altLang="ko-KR" dirty="0"/>
          </a:p>
          <a:p>
            <a:pPr lvl="4"/>
            <a:r>
              <a:rPr lang="en-US" altLang="ko-KR" dirty="0" smtClean="0"/>
              <a:t> </a:t>
            </a:r>
            <a:r>
              <a:rPr lang="ko-KR" altLang="en-US" dirty="0"/>
              <a:t>나머지는 일반 </a:t>
            </a:r>
            <a:r>
              <a:rPr lang="ko-KR" altLang="en-US" dirty="0" smtClean="0"/>
              <a:t>웹 브라우저와 동일함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AVD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6086" y="0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AVD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명칭과 사용법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5B58D3-A96F-41B3-808A-CEEAB31B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819262"/>
            <a:ext cx="4381243" cy="39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7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배경화면 </a:t>
            </a:r>
            <a:r>
              <a:rPr lang="ko-KR" altLang="en-US" dirty="0"/>
              <a:t>변경 </a:t>
            </a:r>
            <a:endParaRPr lang="en-US" altLang="ko-KR" dirty="0"/>
          </a:p>
          <a:p>
            <a:pPr lvl="2"/>
            <a:r>
              <a:rPr lang="en-US" altLang="ko-KR" dirty="0"/>
              <a:t>(15)</a:t>
            </a:r>
            <a:r>
              <a:rPr lang="ko-KR" altLang="en-US" dirty="0"/>
              <a:t> </a:t>
            </a:r>
            <a:r>
              <a:rPr lang="ko-KR" altLang="en-US" dirty="0" smtClean="0"/>
              <a:t>바탕화면을 </a:t>
            </a:r>
            <a:r>
              <a:rPr lang="ko-KR" altLang="en-US" dirty="0"/>
              <a:t>몇 초 동안 누른 후 </a:t>
            </a:r>
            <a:r>
              <a:rPr lang="en-US" altLang="ko-KR" dirty="0"/>
              <a:t>[</a:t>
            </a:r>
            <a:r>
              <a:rPr lang="ko-KR" altLang="en-US" dirty="0"/>
              <a:t>배경화면</a:t>
            </a:r>
            <a:r>
              <a:rPr lang="en-US" altLang="ko-KR" dirty="0"/>
              <a:t>]</a:t>
            </a:r>
            <a:r>
              <a:rPr lang="ko-KR" altLang="en-US" dirty="0"/>
              <a:t>을 선택하면 제공되는 다양한 그림 중에서 고를 수 </a:t>
            </a:r>
            <a:r>
              <a:rPr lang="ko-KR" altLang="en-US" dirty="0" smtClean="0"/>
              <a:t>있음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AVD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6086" y="0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AVD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명칭과 사용법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4B9A80-3679-4400-AE4F-B665C7419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398041"/>
            <a:ext cx="6104238" cy="36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82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오버뷰</a:t>
            </a:r>
            <a:r>
              <a:rPr lang="ko-KR" altLang="en-US" dirty="0"/>
              <a:t> 버튼 </a:t>
            </a:r>
            <a:endParaRPr lang="en-US" altLang="ko-KR" dirty="0"/>
          </a:p>
          <a:p>
            <a:pPr lvl="2"/>
            <a:r>
              <a:rPr lang="en-US" altLang="ko-KR" dirty="0"/>
              <a:t>(16)</a:t>
            </a:r>
            <a:r>
              <a:rPr lang="ko-KR" altLang="en-US" dirty="0"/>
              <a:t> </a:t>
            </a:r>
            <a:r>
              <a:rPr lang="ko-KR" altLang="en-US" dirty="0" err="1" smtClean="0"/>
              <a:t>안드로이드는</a:t>
            </a:r>
            <a:r>
              <a:rPr lang="ko-KR" altLang="en-US" dirty="0" smtClean="0"/>
              <a:t> </a:t>
            </a:r>
            <a:r>
              <a:rPr lang="ko-KR" altLang="en-US" dirty="0"/>
              <a:t>앱을 실행하다가 돌아가기 버튼이나 홈 버튼을 클릭하면 화면에서 </a:t>
            </a:r>
            <a:r>
              <a:rPr lang="ko-KR" altLang="en-US" dirty="0" smtClean="0"/>
              <a:t>사라짐</a:t>
            </a:r>
            <a:endParaRPr lang="en-US" altLang="ko-KR" dirty="0"/>
          </a:p>
          <a:p>
            <a:pPr lvl="3"/>
            <a:r>
              <a:rPr lang="ko-KR" altLang="en-US" dirty="0" smtClean="0"/>
              <a:t>사라진 </a:t>
            </a:r>
            <a:r>
              <a:rPr lang="ko-KR" altLang="en-US" dirty="0"/>
              <a:t>앱은 종료된 것이 아니라 화면의 뒤쪽에 </a:t>
            </a:r>
            <a:r>
              <a:rPr lang="ko-KR" altLang="en-US" dirty="0" smtClean="0"/>
              <a:t>숨어있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err="1" smtClean="0"/>
              <a:t>오버뷰</a:t>
            </a:r>
            <a:r>
              <a:rPr lang="ko-KR" altLang="en-US" dirty="0" smtClean="0"/>
              <a:t> 버튼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실행 중인 전체 앱을 보여주고 앱을 화면 앞으로 가져오거나 종료하는 기능을 </a:t>
            </a:r>
            <a:r>
              <a:rPr lang="ko-KR" altLang="en-US" dirty="0" smtClean="0"/>
              <a:t>수행함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AVD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6086" y="0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AVD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명칭과 사용법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E52E44-8380-41B0-84B2-856F9B362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958857"/>
            <a:ext cx="6215449" cy="375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63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(17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각각의 </a:t>
            </a:r>
            <a:r>
              <a:rPr lang="ko-KR" altLang="en-US" dirty="0"/>
              <a:t>앱을 위로 </a:t>
            </a:r>
            <a:r>
              <a:rPr lang="ko-KR" altLang="en-US" dirty="0" err="1"/>
              <a:t>스와이프하면</a:t>
            </a:r>
            <a:r>
              <a:rPr lang="ko-KR" altLang="en-US" dirty="0"/>
              <a:t> </a:t>
            </a:r>
            <a:r>
              <a:rPr lang="ko-KR" altLang="en-US" dirty="0" err="1"/>
              <a:t>앱이</a:t>
            </a:r>
            <a:r>
              <a:rPr lang="ko-KR" altLang="en-US" dirty="0"/>
              <a:t> </a:t>
            </a:r>
            <a:r>
              <a:rPr lang="ko-KR" altLang="en-US" dirty="0" smtClean="0"/>
              <a:t>종료됨</a:t>
            </a:r>
            <a:endParaRPr lang="en-US" altLang="ko-KR" dirty="0"/>
          </a:p>
          <a:p>
            <a:pPr lvl="2"/>
            <a:r>
              <a:rPr lang="en-US" altLang="ko-KR" dirty="0"/>
              <a:t>(18</a:t>
            </a:r>
            <a:r>
              <a:rPr lang="en-US" altLang="ko-KR" dirty="0" smtClean="0"/>
              <a:t>) </a:t>
            </a:r>
            <a:r>
              <a:rPr lang="ko-KR" altLang="en-US" dirty="0"/>
              <a:t>앱을 클릭하면 해당 앱이 화면 앞으로 나와서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pPr lvl="2"/>
            <a:r>
              <a:rPr lang="en-US" altLang="ko-KR" dirty="0"/>
              <a:t>(19</a:t>
            </a:r>
            <a:r>
              <a:rPr lang="en-US" altLang="ko-KR" dirty="0" smtClean="0"/>
              <a:t>) </a:t>
            </a:r>
            <a:r>
              <a:rPr lang="ko-KR" altLang="en-US" dirty="0"/>
              <a:t>맨 왼쪽으로 </a:t>
            </a:r>
            <a:r>
              <a:rPr lang="ko-KR" altLang="en-US" dirty="0" err="1"/>
              <a:t>스와이프하여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모두 제거</a:t>
            </a:r>
            <a:r>
              <a:rPr lang="en-US" altLang="ko-KR" dirty="0"/>
              <a:t>&gt;</a:t>
            </a:r>
            <a:r>
              <a:rPr lang="ko-KR" altLang="en-US" dirty="0"/>
              <a:t>를 클릭하면 모든 </a:t>
            </a:r>
            <a:r>
              <a:rPr lang="ko-KR" altLang="en-US" dirty="0" err="1"/>
              <a:t>앱이</a:t>
            </a:r>
            <a:r>
              <a:rPr lang="ko-KR" altLang="en-US" dirty="0"/>
              <a:t> </a:t>
            </a:r>
            <a:r>
              <a:rPr lang="ko-KR" altLang="en-US" dirty="0" smtClean="0"/>
              <a:t>종료됨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AVD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6086" y="0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AVD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명칭과 사용법 </a:t>
            </a:r>
          </a:p>
        </p:txBody>
      </p:sp>
    </p:spTree>
    <p:extLst>
      <p:ext uri="{BB962C8B-B14F-4D97-AF65-F5344CB8AC3E}">
        <p14:creationId xmlns:p14="http://schemas.microsoft.com/office/powerpoint/2010/main" val="3158966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바탕화면에 애플리케이션 복사 </a:t>
            </a:r>
            <a:endParaRPr lang="en-US" altLang="ko-KR" dirty="0"/>
          </a:p>
          <a:p>
            <a:pPr lvl="2"/>
            <a:r>
              <a:rPr lang="en-US" altLang="ko-KR" dirty="0"/>
              <a:t>(20)</a:t>
            </a:r>
            <a:r>
              <a:rPr lang="ko-KR" altLang="en-US" dirty="0"/>
              <a:t> </a:t>
            </a:r>
            <a:r>
              <a:rPr lang="ko-KR" altLang="en-US" dirty="0" smtClean="0"/>
              <a:t>초기화면을 </a:t>
            </a:r>
            <a:r>
              <a:rPr lang="ko-KR" altLang="en-US" dirty="0"/>
              <a:t>위쪽으로 </a:t>
            </a:r>
            <a:r>
              <a:rPr lang="ko-KR" altLang="en-US" dirty="0" err="1"/>
              <a:t>스와이프하여</a:t>
            </a:r>
            <a:r>
              <a:rPr lang="ko-KR" altLang="en-US" dirty="0"/>
              <a:t> 앞서 작성한 </a:t>
            </a:r>
            <a:r>
              <a:rPr lang="en-US" altLang="ko-KR" dirty="0" err="1"/>
              <a:t>HelloAndroid</a:t>
            </a:r>
            <a:r>
              <a:rPr lang="en-US" altLang="ko-KR" dirty="0"/>
              <a:t> </a:t>
            </a:r>
            <a:r>
              <a:rPr lang="ko-KR" altLang="en-US" dirty="0"/>
              <a:t>아이콘을 몇 초 동안 누르면 </a:t>
            </a:r>
            <a:r>
              <a:rPr lang="en-US" altLang="ko-KR" dirty="0"/>
              <a:t>&lt;</a:t>
            </a:r>
            <a:r>
              <a:rPr lang="ko-KR" altLang="en-US" dirty="0"/>
              <a:t>앱 정보</a:t>
            </a:r>
            <a:r>
              <a:rPr lang="en-US" altLang="ko-KR" dirty="0"/>
              <a:t>&gt;</a:t>
            </a:r>
            <a:r>
              <a:rPr lang="ko-KR" altLang="en-US" dirty="0"/>
              <a:t>가 </a:t>
            </a:r>
            <a:r>
              <a:rPr lang="ko-KR" altLang="en-US" dirty="0" smtClean="0"/>
              <a:t>나옴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다시 </a:t>
            </a:r>
            <a:r>
              <a:rPr lang="ko-KR" altLang="en-US" dirty="0"/>
              <a:t>몇 초 동안 누르고 위로 움직이면 바탕화면으로 복사되며</a:t>
            </a:r>
            <a:r>
              <a:rPr lang="en-US" altLang="ko-KR" dirty="0"/>
              <a:t>, </a:t>
            </a:r>
            <a:r>
              <a:rPr lang="ko-KR" altLang="en-US" dirty="0" smtClean="0"/>
              <a:t>바탕화면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ko-KR" altLang="en-US" dirty="0"/>
              <a:t>원하는 위치에 </a:t>
            </a:r>
            <a:r>
              <a:rPr lang="ko-KR" altLang="en-US" dirty="0" smtClean="0"/>
              <a:t>놓을 수 있음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AVD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6086" y="0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AVD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명칭과 사용법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0A138-315F-4832-9B87-BD7986EE4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652435"/>
            <a:ext cx="6054811" cy="38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 </a:t>
            </a:r>
            <a:endParaRPr lang="en-US" altLang="ko-KR" dirty="0"/>
          </a:p>
          <a:p>
            <a:r>
              <a:rPr lang="en-US" altLang="ko-KR" dirty="0"/>
              <a:t>AVD</a:t>
            </a:r>
            <a:r>
              <a:rPr lang="ko-KR" altLang="en-US" dirty="0"/>
              <a:t>의 명칭과 사용법</a:t>
            </a:r>
            <a:endParaRPr lang="en-US" altLang="ko-KR" dirty="0"/>
          </a:p>
          <a:p>
            <a:r>
              <a:rPr lang="ko-KR" altLang="en-US" dirty="0"/>
              <a:t>완전한 기능의 안드로이드 애플리케이션 작성</a:t>
            </a:r>
            <a:endParaRPr lang="en-US" altLang="ko-KR" dirty="0"/>
          </a:p>
          <a:p>
            <a:r>
              <a:rPr lang="ko-KR" altLang="en-US" dirty="0"/>
              <a:t>안드로이드 프로젝트의 구성</a:t>
            </a:r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(21) </a:t>
            </a:r>
            <a:r>
              <a:rPr lang="ko-KR" altLang="en-US" dirty="0" smtClean="0"/>
              <a:t>바탕화면에 </a:t>
            </a:r>
            <a:r>
              <a:rPr lang="ko-KR" altLang="en-US" dirty="0"/>
              <a:t>복사한 아이콘을 삭제하려면 아이콘을 몇 초 동안 누른 후 상단의 </a:t>
            </a:r>
            <a:r>
              <a:rPr lang="en-US" altLang="ko-KR" dirty="0"/>
              <a:t>&lt;</a:t>
            </a:r>
            <a:r>
              <a:rPr lang="ko-KR" altLang="en-US" dirty="0"/>
              <a:t>삭제</a:t>
            </a:r>
            <a:r>
              <a:rPr lang="en-US" altLang="ko-KR" dirty="0"/>
              <a:t>&gt;</a:t>
            </a:r>
            <a:r>
              <a:rPr lang="ko-KR" altLang="en-US" dirty="0"/>
              <a:t>로 가져다 </a:t>
            </a:r>
            <a:r>
              <a:rPr lang="ko-KR" altLang="en-US" dirty="0" smtClean="0"/>
              <a:t>놓음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이때 </a:t>
            </a:r>
            <a:r>
              <a:rPr lang="ko-KR" altLang="en-US" dirty="0"/>
              <a:t>애플리케이션 자체가 삭제되는 것이 아니라 아이콘만 </a:t>
            </a:r>
            <a:r>
              <a:rPr lang="ko-KR" altLang="en-US" dirty="0" smtClean="0"/>
              <a:t>삭제됨</a:t>
            </a:r>
            <a:endParaRPr lang="en-US" altLang="ko-KR" dirty="0"/>
          </a:p>
          <a:p>
            <a:pPr lvl="3"/>
            <a:r>
              <a:rPr lang="ko-KR" altLang="en-US" dirty="0" smtClean="0"/>
              <a:t>아이콘을 </a:t>
            </a:r>
            <a:r>
              <a:rPr lang="en-US" altLang="ko-KR" dirty="0"/>
              <a:t>&lt;</a:t>
            </a:r>
            <a:r>
              <a:rPr lang="ko-KR" altLang="en-US" dirty="0" smtClean="0"/>
              <a:t>제거</a:t>
            </a:r>
            <a:r>
              <a:rPr lang="en-US" altLang="ko-KR" dirty="0"/>
              <a:t>&gt;</a:t>
            </a:r>
            <a:r>
              <a:rPr lang="ko-KR" altLang="en-US" dirty="0"/>
              <a:t>로 가져다 놓으면 애플리케이션 자체가 </a:t>
            </a:r>
            <a:r>
              <a:rPr lang="en-US" altLang="ko-KR" dirty="0"/>
              <a:t>AVD</a:t>
            </a:r>
            <a:r>
              <a:rPr lang="ko-KR" altLang="en-US" dirty="0"/>
              <a:t>에서 완전히 </a:t>
            </a:r>
            <a:r>
              <a:rPr lang="ko-KR" altLang="en-US" dirty="0" smtClean="0"/>
              <a:t>제거됨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AVD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76086" y="0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AVD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명칭과 사용법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A43F4B-4324-476E-8FB4-EC5F450EF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30" y="2397211"/>
            <a:ext cx="2241862" cy="44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2-3&gt; </a:t>
            </a:r>
            <a:r>
              <a:rPr lang="ko-KR" altLang="en-US" dirty="0" err="1" smtClean="0">
                <a:solidFill>
                  <a:srgbClr val="7030A0"/>
                </a:solidFill>
              </a:rPr>
              <a:t>안드로이드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>
                <a:solidFill>
                  <a:srgbClr val="7030A0"/>
                </a:solidFill>
              </a:rPr>
              <a:t>프로젝트 관리하기</a:t>
            </a:r>
          </a:p>
          <a:p>
            <a:pPr lvl="1"/>
            <a:r>
              <a:rPr lang="ko-KR" altLang="en-US" dirty="0"/>
              <a:t>프로젝트 닫기와 열기 </a:t>
            </a:r>
            <a:endParaRPr lang="en-US" altLang="ko-KR" dirty="0"/>
          </a:p>
          <a:p>
            <a:pPr lvl="2"/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r>
              <a:rPr lang="ko-KR" altLang="en-US" dirty="0" smtClean="0"/>
              <a:t> 왼쪽의 </a:t>
            </a:r>
            <a:r>
              <a:rPr lang="en-US" altLang="ko-KR" dirty="0"/>
              <a:t>Recent Project</a:t>
            </a:r>
            <a:r>
              <a:rPr lang="ko-KR" altLang="en-US" dirty="0"/>
              <a:t>에 지금까지 작업한 프로젝트가 </a:t>
            </a:r>
            <a:r>
              <a:rPr lang="ko-KR" altLang="en-US" dirty="0" smtClean="0"/>
              <a:t>보임</a:t>
            </a:r>
            <a:endParaRPr lang="en-US" altLang="ko-KR" dirty="0"/>
          </a:p>
          <a:p>
            <a:pPr lvl="3"/>
            <a:r>
              <a:rPr lang="ko-KR" altLang="en-US" dirty="0" smtClean="0"/>
              <a:t>프로젝트 </a:t>
            </a:r>
            <a:r>
              <a:rPr lang="ko-KR" altLang="en-US" dirty="0"/>
              <a:t>이름 바로 아래에서는 작은 글씨로 프로젝트가 저장된 폴더도 확인할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3"/>
            <a:r>
              <a:rPr lang="ko-KR" altLang="en-US" dirty="0" smtClean="0"/>
              <a:t>프로젝트 </a:t>
            </a:r>
            <a:r>
              <a:rPr lang="ko-KR" altLang="en-US" dirty="0"/>
              <a:t>이름을 클릭하면 </a:t>
            </a:r>
            <a:r>
              <a:rPr lang="ko-KR" altLang="en-US" dirty="0" smtClean="0"/>
              <a:t>프로젝트가 </a:t>
            </a:r>
            <a:r>
              <a:rPr lang="ko-KR" altLang="en-US" dirty="0"/>
              <a:t>열리고 작업을 진행할 수 </a:t>
            </a:r>
            <a:r>
              <a:rPr lang="ko-KR" altLang="en-US" dirty="0" smtClean="0"/>
              <a:t>있음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Android Studio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76FE11-2AEF-4872-8E57-03420D9DA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348586"/>
            <a:ext cx="5730744" cy="20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2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5" y="1048219"/>
            <a:ext cx="7470866" cy="4313238"/>
          </a:xfrm>
        </p:spPr>
        <p:txBody>
          <a:bodyPr/>
          <a:lstStyle/>
          <a:p>
            <a:pPr lvl="2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ko-KR" altLang="en-US" dirty="0" smtClean="0"/>
              <a:t>여러 </a:t>
            </a:r>
            <a:r>
              <a:rPr lang="ko-KR" altLang="en-US" dirty="0"/>
              <a:t>개의 프로젝트를 열고 작업하려면 </a:t>
            </a:r>
            <a:r>
              <a:rPr lang="en-US" altLang="ko-KR" dirty="0"/>
              <a:t>Android Studio </a:t>
            </a:r>
            <a:r>
              <a:rPr lang="ko-KR" altLang="en-US" dirty="0"/>
              <a:t>메뉴의 </a:t>
            </a:r>
            <a:r>
              <a:rPr lang="en-US" altLang="ko-KR" dirty="0"/>
              <a:t>[Open]</a:t>
            </a:r>
            <a:r>
              <a:rPr lang="ko-KR" altLang="en-US" dirty="0"/>
              <a:t>을 클릭하고 열고자 하는 프로젝트 폴더를 </a:t>
            </a:r>
            <a:r>
              <a:rPr lang="ko-KR" altLang="en-US" dirty="0" smtClean="0"/>
              <a:t>선택함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</a:t>
            </a:r>
            <a:r>
              <a:rPr lang="en-US" altLang="ko-KR" dirty="0"/>
              <a:t>New Window&gt;</a:t>
            </a:r>
            <a:r>
              <a:rPr lang="ko-KR" altLang="en-US" dirty="0"/>
              <a:t>를 클릭하면 새로운 창이 열려서 여러 개의 </a:t>
            </a:r>
            <a:r>
              <a:rPr lang="ko-KR" altLang="en-US" dirty="0" smtClean="0"/>
              <a:t>프로젝트를 </a:t>
            </a:r>
            <a:r>
              <a:rPr lang="ko-KR" altLang="en-US" dirty="0"/>
              <a:t>동시에 작업할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Android Studio </a:t>
            </a:r>
            <a:r>
              <a:rPr lang="ko-KR" altLang="en-US" dirty="0"/>
              <a:t>메뉴의 </a:t>
            </a:r>
            <a:r>
              <a:rPr lang="en-US" altLang="ko-KR" dirty="0"/>
              <a:t>[File]-[Close Project]</a:t>
            </a:r>
            <a:r>
              <a:rPr lang="ko-KR" altLang="en-US" dirty="0"/>
              <a:t>를 선택하여 열린 창을 모두 닫음</a:t>
            </a:r>
            <a:endParaRPr lang="en-US" altLang="ko-KR" dirty="0"/>
          </a:p>
          <a:p>
            <a:pPr lvl="3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Android Studio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0F741A-A6DF-42C7-AA84-5D0768256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92"/>
          <a:stretch/>
        </p:blipFill>
        <p:spPr>
          <a:xfrm>
            <a:off x="1090613" y="2263685"/>
            <a:ext cx="5088111" cy="11152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0F741A-A6DF-42C7-AA84-5D0768256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61"/>
          <a:stretch/>
        </p:blipFill>
        <p:spPr>
          <a:xfrm>
            <a:off x="1099322" y="3413603"/>
            <a:ext cx="3822773" cy="1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0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4</a:t>
            </a:r>
            <a:r>
              <a:rPr lang="en-US" altLang="ko-KR" dirty="0" smtClean="0"/>
              <a:t>) </a:t>
            </a:r>
            <a:r>
              <a:rPr lang="ko-KR" altLang="en-US" dirty="0" smtClean="0"/>
              <a:t>폴더를 </a:t>
            </a:r>
            <a:r>
              <a:rPr lang="ko-KR" altLang="en-US" dirty="0"/>
              <a:t>검색하여 프로젝트를 </a:t>
            </a:r>
            <a:r>
              <a:rPr lang="ko-KR" altLang="en-US" dirty="0" smtClean="0"/>
              <a:t>열기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초기화면에서 </a:t>
            </a:r>
            <a:r>
              <a:rPr lang="en-US" altLang="ko-KR" dirty="0"/>
              <a:t>[Open an existing Android Studio project]</a:t>
            </a:r>
            <a:r>
              <a:rPr lang="ko-KR" altLang="en-US" dirty="0"/>
              <a:t>를 클릭하고 프로젝트가 저장된 폴더를 </a:t>
            </a:r>
            <a:r>
              <a:rPr lang="ko-KR" altLang="en-US" dirty="0" smtClean="0"/>
              <a:t>지정함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Android Studio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C81DF-BAE2-47D3-8321-3BBC6331B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205175"/>
            <a:ext cx="6586866" cy="23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8"/>
            <a:ext cx="7780565" cy="5326455"/>
          </a:xfrm>
        </p:spPr>
        <p:txBody>
          <a:bodyPr/>
          <a:lstStyle/>
          <a:p>
            <a:pPr lvl="1"/>
            <a:r>
              <a:rPr lang="en-US" altLang="ko-KR" dirty="0"/>
              <a:t>Android Studio </a:t>
            </a:r>
            <a:r>
              <a:rPr lang="ko-KR" altLang="en-US" dirty="0"/>
              <a:t>프로젝트 내보내기</a:t>
            </a:r>
            <a:r>
              <a:rPr lang="en-US" altLang="ko-KR" dirty="0"/>
              <a:t>/</a:t>
            </a:r>
            <a:r>
              <a:rPr lang="ko-KR" altLang="en-US" dirty="0"/>
              <a:t>가져오기 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en-US" altLang="ko-KR" dirty="0" smtClean="0"/>
              <a:t>5)</a:t>
            </a:r>
            <a:r>
              <a:rPr lang="ko-KR" altLang="en-US" dirty="0"/>
              <a:t> </a:t>
            </a:r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프로젝트는 내보내기 기능이 따로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프로젝트가 </a:t>
            </a:r>
            <a:r>
              <a:rPr lang="ko-KR" altLang="en-US" dirty="0"/>
              <a:t>생성된 폴더를 통째로 복사하거나 압축하여 다른 사람에게 또는 컴퓨터로 </a:t>
            </a:r>
            <a:r>
              <a:rPr lang="ko-KR" altLang="en-US" dirty="0" smtClean="0"/>
              <a:t>보내야 함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(6)</a:t>
            </a:r>
            <a:r>
              <a:rPr lang="ko-KR" altLang="en-US" dirty="0"/>
              <a:t> </a:t>
            </a:r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프로젝트는 가져오기 </a:t>
            </a:r>
            <a:r>
              <a:rPr lang="ko-KR" altLang="en-US" dirty="0" smtClean="0"/>
              <a:t>기능 또한 </a:t>
            </a:r>
            <a:r>
              <a:rPr lang="ko-KR" altLang="en-US" dirty="0"/>
              <a:t>따로 </a:t>
            </a:r>
            <a:r>
              <a:rPr lang="ko-KR" altLang="en-US" dirty="0" smtClean="0"/>
              <a:t>없으므로</a:t>
            </a:r>
            <a:r>
              <a:rPr lang="en-US" altLang="ko-KR" dirty="0" smtClean="0"/>
              <a:t> </a:t>
            </a:r>
            <a:r>
              <a:rPr lang="ko-KR" altLang="en-US" dirty="0"/>
              <a:t>복사해 온 프로젝트를 </a:t>
            </a:r>
            <a:r>
              <a:rPr lang="en-US" altLang="ko-KR" dirty="0"/>
              <a:t>(4)</a:t>
            </a:r>
            <a:r>
              <a:rPr lang="ko-KR" altLang="en-US" dirty="0"/>
              <a:t>번처럼 열어서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Android Studio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29448-EE34-44FB-98A3-2FA073AB60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2"/>
          <a:stretch/>
        </p:blipFill>
        <p:spPr>
          <a:xfrm>
            <a:off x="1090613" y="2321015"/>
            <a:ext cx="5048251" cy="2807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829448-EE34-44FB-98A3-2FA073AB60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37"/>
          <a:stretch/>
        </p:blipFill>
        <p:spPr>
          <a:xfrm>
            <a:off x="1090613" y="5132257"/>
            <a:ext cx="4172108" cy="1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Eclipse</a:t>
            </a:r>
            <a:r>
              <a:rPr lang="ko-KR" altLang="en-US" dirty="0"/>
              <a:t>용 프로젝트 가져오기 </a:t>
            </a:r>
            <a:endParaRPr lang="en-US" altLang="ko-KR" dirty="0"/>
          </a:p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en-US" altLang="ko-KR" dirty="0" smtClean="0"/>
              <a:t>Eclipse</a:t>
            </a:r>
            <a:r>
              <a:rPr lang="ko-KR" altLang="en-US" dirty="0"/>
              <a:t>에서 작성된 프로젝트를 가져올 </a:t>
            </a:r>
            <a:r>
              <a:rPr lang="ko-KR" altLang="en-US" dirty="0" smtClean="0"/>
              <a:t>수 있음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초기화면의 </a:t>
            </a:r>
            <a:r>
              <a:rPr lang="en-US" altLang="ko-KR" dirty="0"/>
              <a:t>[Import project (Gradle, Eclipse ADT, etc.)]</a:t>
            </a:r>
            <a:r>
              <a:rPr lang="ko-KR" altLang="en-US" dirty="0"/>
              <a:t>를 선택하고 </a:t>
            </a:r>
            <a:r>
              <a:rPr lang="en-US" altLang="ko-KR" dirty="0"/>
              <a:t>Eclipse</a:t>
            </a:r>
            <a:r>
              <a:rPr lang="ko-KR" altLang="en-US" dirty="0"/>
              <a:t>에서 작성된 프로젝트 폴더를 선택함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Android Studio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4593B6-BA4C-4BCA-855C-0E7EEFA9F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612084"/>
            <a:ext cx="6055832" cy="26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(8)</a:t>
            </a:r>
            <a:r>
              <a:rPr lang="ko-KR" altLang="en-US" dirty="0"/>
              <a:t> </a:t>
            </a:r>
            <a:r>
              <a:rPr lang="ko-KR" altLang="en-US" dirty="0" smtClean="0"/>
              <a:t>가져올 </a:t>
            </a:r>
            <a:r>
              <a:rPr lang="ko-KR" altLang="en-US" dirty="0"/>
              <a:t>폴더를 </a:t>
            </a:r>
            <a:r>
              <a:rPr lang="ko-KR" altLang="en-US" dirty="0" smtClean="0"/>
              <a:t>지정하</a:t>
            </a:r>
            <a:r>
              <a:rPr lang="ko-KR" altLang="en-US" dirty="0"/>
              <a:t>고</a:t>
            </a:r>
            <a:r>
              <a:rPr lang="en-US" altLang="ko-KR" dirty="0" smtClean="0"/>
              <a:t> </a:t>
            </a:r>
            <a:r>
              <a:rPr lang="en-US" altLang="ko-KR" dirty="0"/>
              <a:t>&lt;Next&gt;</a:t>
            </a:r>
            <a:r>
              <a:rPr lang="ko-KR" altLang="en-US" dirty="0"/>
              <a:t>를 </a:t>
            </a:r>
            <a:r>
              <a:rPr lang="ko-KR" altLang="en-US" dirty="0" smtClean="0"/>
              <a:t>클릭함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marL="446087" lvl="2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(9)</a:t>
            </a:r>
            <a:r>
              <a:rPr lang="ko-KR" altLang="en-US" dirty="0"/>
              <a:t> 프로젝트를 변환하는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모두 </a:t>
            </a:r>
            <a:r>
              <a:rPr lang="ko-KR" altLang="en-US" dirty="0"/>
              <a:t>체크된 상태에서 </a:t>
            </a:r>
            <a:r>
              <a:rPr lang="en-US" altLang="ko-KR" dirty="0"/>
              <a:t>&lt;Finish&gt;</a:t>
            </a:r>
            <a:r>
              <a:rPr lang="ko-KR" altLang="en-US" dirty="0"/>
              <a:t>를 </a:t>
            </a:r>
            <a:r>
              <a:rPr lang="ko-KR" altLang="en-US" dirty="0" smtClean="0"/>
              <a:t>클릭함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Android Studio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BB1E1D-D3CA-4C57-A2C2-F08816853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7"/>
          <a:stretch/>
        </p:blipFill>
        <p:spPr>
          <a:xfrm>
            <a:off x="1090613" y="1406320"/>
            <a:ext cx="4429733" cy="1911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AA3B4A-E7E6-46B1-B7CE-C4102CD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1"/>
          <a:stretch/>
        </p:blipFill>
        <p:spPr>
          <a:xfrm>
            <a:off x="1090613" y="4103877"/>
            <a:ext cx="4429733" cy="2270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BB1E1D-D3CA-4C57-A2C2-F08816853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97"/>
          <a:stretch/>
        </p:blipFill>
        <p:spPr>
          <a:xfrm>
            <a:off x="5590754" y="3075056"/>
            <a:ext cx="3328124" cy="160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AA3B4A-E7E6-46B1-B7CE-C4102CD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26"/>
          <a:stretch/>
        </p:blipFill>
        <p:spPr>
          <a:xfrm>
            <a:off x="5608171" y="6197933"/>
            <a:ext cx="3328124" cy="14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10)</a:t>
            </a:r>
            <a:r>
              <a:rPr lang="ko-KR" altLang="en-US" dirty="0"/>
              <a:t> </a:t>
            </a:r>
            <a:r>
              <a:rPr lang="ko-KR" altLang="en-US" dirty="0" smtClean="0"/>
              <a:t>변환이 </a:t>
            </a:r>
            <a:r>
              <a:rPr lang="ko-KR" altLang="en-US" dirty="0"/>
              <a:t>완료된 </a:t>
            </a:r>
            <a:r>
              <a:rPr lang="en-US" altLang="ko-KR" dirty="0"/>
              <a:t>Eclipse </a:t>
            </a:r>
            <a:r>
              <a:rPr lang="ko-KR" altLang="en-US" dirty="0"/>
              <a:t>프로젝트는 </a:t>
            </a:r>
            <a:r>
              <a:rPr lang="en-US" altLang="ko-KR" dirty="0"/>
              <a:t>Android Studio</a:t>
            </a:r>
            <a:r>
              <a:rPr lang="ko-KR" altLang="en-US" dirty="0"/>
              <a:t>에서 생성한 프로젝트와 같은 방법으로 사용하면 </a:t>
            </a:r>
            <a:r>
              <a:rPr lang="ko-KR" altLang="en-US" dirty="0" smtClean="0"/>
              <a:t>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Android Studio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81D09-142F-4045-B23F-9C302AB74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860972"/>
            <a:ext cx="5903249" cy="28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3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프로젝트를 통해 다음 내용을 파악할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2"/>
            <a:r>
              <a:rPr lang="en-US" altLang="ko-KR" dirty="0" smtClean="0"/>
              <a:t>Android </a:t>
            </a:r>
            <a:r>
              <a:rPr lang="en-US" altLang="ko-KR" dirty="0"/>
              <a:t>Project </a:t>
            </a:r>
            <a:r>
              <a:rPr lang="ko-KR" altLang="en-US" dirty="0"/>
              <a:t>사용법과 자동 완성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화면 </a:t>
            </a:r>
            <a:r>
              <a:rPr lang="ko-KR" altLang="en-US" dirty="0"/>
              <a:t>구성을 위한 </a:t>
            </a:r>
            <a:r>
              <a:rPr lang="en-US" altLang="ko-KR" dirty="0"/>
              <a:t>XML </a:t>
            </a:r>
            <a:r>
              <a:rPr lang="ko-KR" altLang="en-US" dirty="0"/>
              <a:t>파일의 </a:t>
            </a:r>
            <a:r>
              <a:rPr lang="ko-KR" altLang="en-US" dirty="0" smtClean="0"/>
              <a:t>문법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코딩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activity_main.xml </a:t>
            </a:r>
            <a:r>
              <a:rPr lang="ko-KR" altLang="en-US" dirty="0"/>
              <a:t>파일에 포함된 위젯의 접근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위젯의</a:t>
            </a:r>
            <a:r>
              <a:rPr lang="ko-KR" altLang="en-US" dirty="0" smtClean="0"/>
              <a:t> </a:t>
            </a:r>
            <a:r>
              <a:rPr lang="ko-KR" altLang="en-US" dirty="0"/>
              <a:t>이벤트 발생 시 작동하는 코드 </a:t>
            </a:r>
            <a:r>
              <a:rPr lang="ko-KR" altLang="en-US" dirty="0" smtClean="0"/>
              <a:t>작성법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R.java</a:t>
            </a:r>
            <a:r>
              <a:rPr lang="ko-KR" altLang="en-US" dirty="0"/>
              <a:t>의 내용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7C9EBE-E370-4F0E-8721-032662159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04" y="3146208"/>
            <a:ext cx="2777935" cy="33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030A0"/>
                </a:solidFill>
              </a:rPr>
              <a:t>&lt;</a:t>
            </a:r>
            <a:r>
              <a:rPr lang="ko-KR" altLang="en-US" dirty="0">
                <a:solidFill>
                  <a:srgbClr val="7030A0"/>
                </a:solidFill>
              </a:rPr>
              <a:t>실습 </a:t>
            </a:r>
            <a:r>
              <a:rPr lang="en-US" altLang="ko-KR" dirty="0">
                <a:solidFill>
                  <a:srgbClr val="7030A0"/>
                </a:solidFill>
              </a:rPr>
              <a:t>2-4&gt; </a:t>
            </a:r>
            <a:r>
              <a:rPr lang="ko-KR" altLang="en-US" dirty="0">
                <a:solidFill>
                  <a:srgbClr val="7030A0"/>
                </a:solidFill>
              </a:rPr>
              <a:t>기본적인 애플리케이션 작성하기</a:t>
            </a:r>
          </a:p>
          <a:p>
            <a:pPr lvl="1"/>
            <a:r>
              <a:rPr lang="en-US" altLang="ko-KR" dirty="0" smtClean="0"/>
              <a:t>1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 생성 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en-US" altLang="ko-KR" dirty="0" smtClean="0"/>
              <a:t>1)</a:t>
            </a:r>
            <a:r>
              <a:rPr lang="ko-KR" altLang="en-US" dirty="0"/>
              <a:t> </a:t>
            </a:r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메뉴의 </a:t>
            </a:r>
            <a:r>
              <a:rPr lang="en-US" altLang="ko-KR" dirty="0"/>
              <a:t>[File]-[New Project]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또는 </a:t>
            </a:r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초기화면의 </a:t>
            </a:r>
            <a:r>
              <a:rPr lang="en-US" altLang="ko-KR" dirty="0"/>
              <a:t>[Start a new Android Studio project</a:t>
            </a:r>
            <a:r>
              <a:rPr lang="en-US" altLang="ko-KR" dirty="0" smtClean="0"/>
              <a:t>]</a:t>
            </a:r>
            <a:r>
              <a:rPr lang="ko-KR" altLang="en-US" dirty="0" smtClean="0"/>
              <a:t> 클릭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C9C077-B6F2-40D6-9F83-1E98642E8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693276"/>
            <a:ext cx="4838135" cy="34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0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2-2]</a:t>
            </a:r>
            <a:r>
              <a:rPr lang="ko-KR" altLang="en-US" dirty="0"/>
              <a:t>의 순서로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개발을 진행함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50E84C-2D8B-438C-9A14-E6F083B1B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626161"/>
            <a:ext cx="2430232" cy="3802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FCA388-0E26-4855-92A3-A05D610D7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17" y="1624350"/>
            <a:ext cx="2583533" cy="3823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(2) </a:t>
            </a:r>
            <a:r>
              <a:rPr lang="en-US" altLang="ko-KR" dirty="0" smtClean="0"/>
              <a:t>[Choose </a:t>
            </a:r>
            <a:r>
              <a:rPr lang="en-US" altLang="ko-KR" dirty="0"/>
              <a:t>your project]</a:t>
            </a:r>
            <a:r>
              <a:rPr lang="ko-KR" altLang="en-US" dirty="0"/>
              <a:t>에서 </a:t>
            </a:r>
            <a:r>
              <a:rPr lang="en-US" altLang="ko-KR" dirty="0"/>
              <a:t>[Phone and Tablet]</a:t>
            </a:r>
            <a:r>
              <a:rPr lang="ko-KR" altLang="en-US" dirty="0"/>
              <a:t>을 클릭하고 ‘</a:t>
            </a:r>
            <a:r>
              <a:rPr lang="en-US" altLang="ko-KR" dirty="0" smtClean="0"/>
              <a:t>Empty Activity</a:t>
            </a:r>
            <a:r>
              <a:rPr lang="en-US" altLang="ko-KR" dirty="0"/>
              <a:t>’</a:t>
            </a:r>
            <a:r>
              <a:rPr lang="ko-KR" altLang="en-US" dirty="0"/>
              <a:t>를 </a:t>
            </a:r>
            <a:r>
              <a:rPr lang="ko-KR" altLang="en-US" dirty="0" smtClean="0"/>
              <a:t>선택함</a:t>
            </a:r>
            <a:endParaRPr lang="en-US" altLang="ko-KR" dirty="0"/>
          </a:p>
          <a:p>
            <a:pPr lvl="3"/>
            <a:r>
              <a:rPr lang="en-US" altLang="ko-KR" dirty="0" smtClean="0"/>
              <a:t>‘</a:t>
            </a:r>
            <a:r>
              <a:rPr lang="en-US" altLang="ko-KR" dirty="0"/>
              <a:t>Empty Activity’ </a:t>
            </a:r>
            <a:r>
              <a:rPr lang="ko-KR" altLang="en-US" dirty="0"/>
              <a:t>외에도 다양한 형태의 기본 틀을 지정할 수 </a:t>
            </a:r>
            <a:r>
              <a:rPr lang="ko-KR" altLang="en-US" dirty="0" smtClean="0"/>
              <a:t>있음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ED75E7-6EA1-496D-B2F5-932169EB9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182107"/>
            <a:ext cx="4867495" cy="31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2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C01111B-5E43-46F4-9F8E-F310AB0C4A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12"/>
          <a:stretch/>
        </p:blipFill>
        <p:spPr>
          <a:xfrm>
            <a:off x="3083231" y="6712528"/>
            <a:ext cx="4100990" cy="138545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 smtClean="0"/>
              <a:t>[Configure </a:t>
            </a:r>
            <a:r>
              <a:rPr lang="en-US" altLang="ko-KR" dirty="0"/>
              <a:t>your project]</a:t>
            </a:r>
            <a:r>
              <a:rPr lang="ko-KR" altLang="en-US" dirty="0"/>
              <a:t>에서 프로젝트에 대한 정보를 입력하거나 </a:t>
            </a:r>
            <a:r>
              <a:rPr lang="ko-KR" altLang="en-US" dirty="0" smtClean="0"/>
              <a:t>선택함</a:t>
            </a:r>
            <a:endParaRPr lang="en-US" altLang="ko-KR" dirty="0"/>
          </a:p>
          <a:p>
            <a:pPr lvl="3"/>
            <a:r>
              <a:rPr lang="en-US" altLang="ko-KR" b="1" dirty="0" smtClean="0"/>
              <a:t>Name</a:t>
            </a:r>
            <a:r>
              <a:rPr lang="en-US" altLang="ko-KR" dirty="0"/>
              <a:t>: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→ </a:t>
            </a:r>
            <a:r>
              <a:rPr lang="ko-KR" altLang="en-US" dirty="0"/>
              <a:t>프로젝트 및 응용 프로그램 이름이며 </a:t>
            </a:r>
            <a:r>
              <a:rPr lang="ko-KR" altLang="en-US" dirty="0" smtClean="0"/>
              <a:t>대문자로 </a:t>
            </a:r>
            <a:r>
              <a:rPr lang="ko-KR" altLang="en-US" dirty="0"/>
              <a:t>시작하는 것이 </a:t>
            </a:r>
            <a:r>
              <a:rPr lang="ko-KR" altLang="en-US" dirty="0" smtClean="0"/>
              <a:t>좋음</a:t>
            </a:r>
            <a:endParaRPr lang="en-US" altLang="ko-KR" dirty="0" smtClean="0"/>
          </a:p>
          <a:p>
            <a:pPr lvl="3"/>
            <a:r>
              <a:rPr lang="en-US" altLang="ko-KR" b="1" dirty="0" smtClean="0"/>
              <a:t>Package </a:t>
            </a:r>
            <a:r>
              <a:rPr lang="en-US" altLang="ko-KR" b="1" dirty="0"/>
              <a:t>name</a:t>
            </a:r>
            <a:r>
              <a:rPr lang="en-US" altLang="ko-KR" dirty="0"/>
              <a:t>: </a:t>
            </a:r>
            <a:r>
              <a:rPr lang="en-US" altLang="ko-KR" dirty="0" err="1"/>
              <a:t>com.cookandroid.baseapp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→ </a:t>
            </a:r>
            <a:r>
              <a:rPr lang="ko-KR" altLang="en-US" dirty="0" smtClean="0"/>
              <a:t>도메인 이름</a:t>
            </a:r>
            <a:r>
              <a:rPr lang="en-US" altLang="ko-KR" dirty="0"/>
              <a:t>(cookandroid.com)</a:t>
            </a:r>
            <a:r>
              <a:rPr lang="ko-KR" altLang="en-US" dirty="0"/>
              <a:t>과 애플리케이션 이름을 이어서 </a:t>
            </a:r>
            <a:r>
              <a:rPr lang="ko-KR" altLang="en-US" dirty="0" smtClean="0"/>
              <a:t>만듦</a:t>
            </a:r>
            <a:endParaRPr lang="en-US" altLang="ko-KR" dirty="0"/>
          </a:p>
          <a:p>
            <a:pPr lvl="3"/>
            <a:r>
              <a:rPr lang="en-US" altLang="ko-KR" b="1" dirty="0" smtClean="0"/>
              <a:t>Save </a:t>
            </a:r>
            <a:r>
              <a:rPr lang="en-US" altLang="ko-KR" b="1" dirty="0"/>
              <a:t>location</a:t>
            </a:r>
            <a:r>
              <a:rPr lang="en-US" altLang="ko-KR" dirty="0"/>
              <a:t>: C:\CookAndroid\Project\BaseApp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→ </a:t>
            </a:r>
            <a:r>
              <a:rPr lang="ko-KR" altLang="en-US" dirty="0" smtClean="0"/>
              <a:t>프로젝트가 </a:t>
            </a:r>
            <a:r>
              <a:rPr lang="ko-KR" altLang="en-US" dirty="0"/>
              <a:t>저장될 폴더를 지정함</a:t>
            </a:r>
            <a:r>
              <a:rPr lang="en-US" altLang="ko-KR" dirty="0"/>
              <a:t>(</a:t>
            </a:r>
            <a:r>
              <a:rPr lang="ko-KR" altLang="en-US" dirty="0"/>
              <a:t>한글 폴더명은 불가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b="1" dirty="0" smtClean="0"/>
              <a:t>Languag</a:t>
            </a:r>
            <a:r>
              <a:rPr lang="en-US" altLang="ko-KR" dirty="0" smtClean="0"/>
              <a:t>e</a:t>
            </a:r>
            <a:r>
              <a:rPr lang="en-US" altLang="ko-KR" dirty="0"/>
              <a:t>: Kotlin → </a:t>
            </a:r>
            <a:r>
              <a:rPr lang="ko-KR" altLang="en-US" dirty="0"/>
              <a:t>사용할 프로그래밍 언어는 </a:t>
            </a:r>
            <a:r>
              <a:rPr lang="en-US" altLang="ko-KR" dirty="0" err="1"/>
              <a:t>Kotlin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3"/>
            <a:r>
              <a:rPr lang="en-US" altLang="ko-KR" b="1" dirty="0" smtClean="0"/>
              <a:t>Minimum </a:t>
            </a:r>
            <a:r>
              <a:rPr lang="en-US" altLang="ko-KR" b="1" dirty="0"/>
              <a:t>API level</a:t>
            </a:r>
            <a:r>
              <a:rPr lang="en-US" altLang="ko-KR" dirty="0"/>
              <a:t>: API 16: Android 4.1 (Jelly Bean)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→ </a:t>
            </a:r>
            <a:r>
              <a:rPr lang="ko-KR" altLang="en-US" dirty="0"/>
              <a:t>이 </a:t>
            </a:r>
            <a:r>
              <a:rPr lang="ko-KR" altLang="en-US" dirty="0" err="1" smtClean="0"/>
              <a:t>앱이</a:t>
            </a:r>
            <a:r>
              <a:rPr lang="ko-KR" altLang="en-US" dirty="0" smtClean="0"/>
              <a:t> </a:t>
            </a:r>
            <a:r>
              <a:rPr lang="ko-KR" altLang="en-US" dirty="0"/>
              <a:t>작동하는 최하 버전을 </a:t>
            </a:r>
            <a:r>
              <a:rPr lang="ko-KR" altLang="en-US" dirty="0" smtClean="0"/>
              <a:t>선택함</a:t>
            </a:r>
            <a:endParaRPr lang="en-US" altLang="ko-KR" dirty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프로젝트를 새로 생성할 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기존의 </a:t>
            </a:r>
            <a:r>
              <a:rPr lang="ko-KR" altLang="en-US" dirty="0"/>
              <a:t>정보를 변경하지 말고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Name</a:t>
            </a:r>
            <a:r>
              <a:rPr lang="ko-KR" altLang="en-US" dirty="0"/>
              <a:t>만 입력해도 나머지는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자동으로 지정됨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01111B-5E43-46F4-9F8E-F310AB0C4A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13"/>
          <a:stretch/>
        </p:blipFill>
        <p:spPr>
          <a:xfrm>
            <a:off x="4572000" y="3984330"/>
            <a:ext cx="4511089" cy="287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en-US" altLang="ko-KR" dirty="0" smtClean="0"/>
              <a:t>Project </a:t>
            </a:r>
            <a:r>
              <a:rPr lang="en-US" altLang="ko-KR" dirty="0"/>
              <a:t>Tree</a:t>
            </a:r>
            <a:r>
              <a:rPr lang="ko-KR" altLang="en-US" dirty="0"/>
              <a:t>에서 </a:t>
            </a:r>
            <a:r>
              <a:rPr lang="en-US" altLang="ko-KR" dirty="0" smtClean="0"/>
              <a:t>[java</a:t>
            </a:r>
            <a:r>
              <a:rPr lang="en-US" altLang="ko-KR" dirty="0"/>
              <a:t>]-[</a:t>
            </a:r>
            <a:r>
              <a:rPr lang="en-US" altLang="ko-KR" dirty="0" err="1"/>
              <a:t>com.cookandroid.baseapp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가 기본적으로 열려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위쪽의 </a:t>
            </a:r>
            <a:r>
              <a:rPr lang="en-US" altLang="ko-KR" dirty="0"/>
              <a:t>[activity_main.xml]</a:t>
            </a:r>
            <a:r>
              <a:rPr lang="ko-KR" altLang="en-US" dirty="0"/>
              <a:t>을 클릭하고 아래쪽의 </a:t>
            </a:r>
            <a:r>
              <a:rPr lang="en-US" altLang="ko-KR" dirty="0"/>
              <a:t>[Design] </a:t>
            </a:r>
            <a:r>
              <a:rPr lang="ko-KR" altLang="en-US" dirty="0"/>
              <a:t>탭을 </a:t>
            </a:r>
            <a:r>
              <a:rPr lang="ko-KR" altLang="en-US" dirty="0" smtClean="0"/>
              <a:t>클릭하면 </a:t>
            </a:r>
            <a:r>
              <a:rPr lang="ko-KR" altLang="en-US" dirty="0"/>
              <a:t>초기화면이 </a:t>
            </a:r>
            <a:r>
              <a:rPr lang="ko-KR" altLang="en-US" dirty="0" smtClean="0"/>
              <a:t>보임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D1490-C370-4686-9250-11C0F3A0D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909409"/>
            <a:ext cx="6178378" cy="25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ko-KR" altLang="en-US" dirty="0" smtClean="0"/>
              <a:t>화면 </a:t>
            </a:r>
            <a:r>
              <a:rPr lang="ko-KR" altLang="en-US" dirty="0"/>
              <a:t>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클릭하여 </a:t>
            </a:r>
            <a:r>
              <a:rPr lang="en-US" altLang="ko-KR" dirty="0"/>
              <a:t>XML </a:t>
            </a:r>
            <a:r>
              <a:rPr lang="ko-KR" altLang="en-US" dirty="0"/>
              <a:t>코드를 </a:t>
            </a:r>
            <a:r>
              <a:rPr lang="ko-KR" altLang="en-US" dirty="0" smtClean="0"/>
              <a:t>확인함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</a:t>
            </a:r>
            <a:r>
              <a:rPr lang="en-US" altLang="ko-KR" dirty="0" err="1"/>
              <a:t>androidx.constraintlayout.widget.ConstraintLayout</a:t>
            </a:r>
            <a:r>
              <a:rPr lang="en-US" altLang="ko-KR" dirty="0"/>
              <a:t>…&gt; &lt;/</a:t>
            </a:r>
            <a:r>
              <a:rPr lang="en-US" altLang="ko-KR" dirty="0" err="1"/>
              <a:t>androidx.constraintlayout.widget.ConstraintLayout</a:t>
            </a:r>
            <a:r>
              <a:rPr lang="en-US" altLang="ko-KR" dirty="0"/>
              <a:t>&gt;</a:t>
            </a:r>
            <a:r>
              <a:rPr lang="ko-KR" altLang="en-US" dirty="0"/>
              <a:t>을 </a:t>
            </a:r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…&gt;&lt;/Linear Layout&gt;</a:t>
            </a:r>
            <a:r>
              <a:rPr lang="ko-KR" altLang="en-US" dirty="0"/>
              <a:t>으로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LinearLayout</a:t>
            </a:r>
            <a:r>
              <a:rPr lang="ko-KR" altLang="en-US" dirty="0"/>
              <a:t>에는 필요 없는 </a:t>
            </a:r>
            <a:r>
              <a:rPr lang="en-US" altLang="ko-KR" dirty="0" err="1"/>
              <a:t>xmlns:app</a:t>
            </a:r>
            <a:r>
              <a:rPr lang="en-US" altLang="ko-KR" dirty="0"/>
              <a:t>, </a:t>
            </a:r>
            <a:r>
              <a:rPr lang="en-US" altLang="ko-KR" dirty="0" err="1"/>
              <a:t>tools:context</a:t>
            </a:r>
            <a:r>
              <a:rPr lang="en-US" altLang="ko-KR" dirty="0"/>
              <a:t> </a:t>
            </a:r>
            <a:r>
              <a:rPr lang="ko-KR" altLang="en-US" dirty="0"/>
              <a:t>속성을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앞으로 프로젝트는 </a:t>
            </a:r>
            <a:r>
              <a:rPr lang="ko-KR" altLang="en-US" dirty="0"/>
              <a:t>대부분 기본 레이아웃을 </a:t>
            </a:r>
            <a:r>
              <a:rPr lang="en-US" altLang="ko-KR" dirty="0" err="1"/>
              <a:t>LinearLayout</a:t>
            </a:r>
            <a:r>
              <a:rPr lang="ko-KR" altLang="en-US" dirty="0"/>
              <a:t>으로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3"/>
            <a:r>
              <a:rPr lang="en-US" altLang="ko-KR" dirty="0" smtClean="0"/>
              <a:t>&lt;</a:t>
            </a:r>
            <a:r>
              <a:rPr lang="en-US" altLang="ko-KR" dirty="0" err="1"/>
              <a:t>TextView</a:t>
            </a:r>
            <a:r>
              <a:rPr lang="en-US" altLang="ko-KR" dirty="0"/>
              <a:t>…/&gt; </a:t>
            </a:r>
            <a:r>
              <a:rPr lang="ko-KR" altLang="en-US" dirty="0" smtClean="0"/>
              <a:t>부분을 지우기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44FD73-FD9A-4902-87CE-C20EF2D3C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527425"/>
            <a:ext cx="5734786" cy="224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(6)</a:t>
            </a:r>
            <a:r>
              <a:rPr lang="ko-KR" altLang="en-US" dirty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LinearLayout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 </a:t>
            </a:r>
            <a:r>
              <a:rPr lang="ko-KR" altLang="en-US" dirty="0"/>
              <a:t>사이에 버튼을 </a:t>
            </a:r>
            <a:r>
              <a:rPr lang="ko-KR" altLang="en-US" dirty="0" smtClean="0"/>
              <a:t>추가함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</a:t>
            </a:r>
            <a:r>
              <a:rPr lang="en-US" altLang="ko-KR" dirty="0"/>
              <a:t>Button&gt;</a:t>
            </a:r>
            <a:r>
              <a:rPr lang="ko-KR" altLang="en-US" dirty="0"/>
              <a:t>을 입력하면 자동으로 </a:t>
            </a:r>
            <a:r>
              <a:rPr lang="en-US" altLang="ko-KR" dirty="0"/>
              <a:t>&lt;/Button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이 붙음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버튼의 </a:t>
            </a:r>
            <a:r>
              <a:rPr lang="ko-KR" altLang="en-US" dirty="0"/>
              <a:t>시작과 끝을 </a:t>
            </a:r>
            <a:r>
              <a:rPr lang="ko-KR" altLang="en-US" dirty="0" smtClean="0"/>
              <a:t>나타냄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4C37D-482A-4E76-B801-89B43D85E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303958"/>
            <a:ext cx="5322848" cy="20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65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ko-KR" altLang="en-US" dirty="0" smtClean="0"/>
              <a:t>‘</a:t>
            </a:r>
            <a:r>
              <a:rPr lang="en-US" altLang="ko-KR" dirty="0"/>
              <a:t>android:’</a:t>
            </a:r>
            <a:r>
              <a:rPr lang="ko-KR" altLang="en-US" dirty="0"/>
              <a:t>을 입력하면 자동으로 여러 개를 선택할 수 있는 목록이 </a:t>
            </a:r>
            <a:r>
              <a:rPr lang="ko-KR" altLang="en-US" dirty="0" smtClean="0"/>
              <a:t>나옴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‘</a:t>
            </a:r>
            <a:r>
              <a:rPr lang="en-US" altLang="ko-KR" dirty="0" err="1" smtClean="0"/>
              <a:t>layout_height</a:t>
            </a:r>
            <a:r>
              <a:rPr lang="en-US" altLang="ko-KR" dirty="0"/>
              <a:t>’</a:t>
            </a:r>
            <a:r>
              <a:rPr lang="ko-KR" altLang="en-US" dirty="0"/>
              <a:t>를 </a:t>
            </a:r>
            <a:r>
              <a:rPr lang="ko-KR" altLang="en-US" dirty="0" smtClean="0"/>
              <a:t>더블 클릭해서 선택함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54B48D-7A1A-4C10-BDCE-8A2F33C6F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266660"/>
            <a:ext cx="5004267" cy="25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96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(8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=“”</a:t>
            </a:r>
            <a:r>
              <a:rPr lang="ko-KR" altLang="en-US" dirty="0"/>
              <a:t>가 자동 </a:t>
            </a:r>
            <a:r>
              <a:rPr lang="ko-KR" altLang="en-US" dirty="0" smtClean="0"/>
              <a:t>완성됨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‘</a:t>
            </a:r>
            <a:r>
              <a:rPr lang="en-US" altLang="ko-KR" dirty="0" err="1"/>
              <a:t>wrap_content</a:t>
            </a:r>
            <a:r>
              <a:rPr lang="en-US" altLang="ko-KR" dirty="0"/>
              <a:t>’</a:t>
            </a:r>
            <a:r>
              <a:rPr lang="ko-KR" altLang="en-US" dirty="0"/>
              <a:t>를 선택하고 </a:t>
            </a:r>
            <a:r>
              <a:rPr lang="en-US" altLang="ko-KR" dirty="0" smtClean="0"/>
              <a:t>&lt;Enter&gt;</a:t>
            </a:r>
            <a:r>
              <a:rPr lang="ko-KR" altLang="en-US" dirty="0" smtClean="0"/>
              <a:t>를 </a:t>
            </a:r>
            <a:r>
              <a:rPr lang="ko-KR" altLang="en-US" dirty="0"/>
              <a:t>누르면 글자가 자동 </a:t>
            </a:r>
            <a:r>
              <a:rPr lang="ko-KR" altLang="en-US" dirty="0" smtClean="0"/>
              <a:t>입력됨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F396C-588A-4DDE-9451-BD5F0E73C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171495"/>
            <a:ext cx="5432675" cy="24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7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(9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같은 방식으로 나머지 코드를 입력하고 </a:t>
            </a:r>
            <a:r>
              <a:rPr lang="ko-KR" altLang="en-US" dirty="0" smtClean="0"/>
              <a:t>저장함</a:t>
            </a:r>
            <a:endParaRPr lang="en-US" altLang="ko-KR" dirty="0"/>
          </a:p>
          <a:p>
            <a:pPr lvl="3"/>
            <a:r>
              <a:rPr lang="ko-KR" altLang="en-US" dirty="0" smtClean="0"/>
              <a:t>최종 </a:t>
            </a:r>
            <a:r>
              <a:rPr lang="ko-KR" altLang="en-US" dirty="0"/>
              <a:t>코드는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2-1]</a:t>
            </a:r>
            <a:r>
              <a:rPr lang="ko-KR" altLang="en-US" dirty="0"/>
              <a:t>과 같으며</a:t>
            </a:r>
            <a:r>
              <a:rPr lang="en-US" altLang="ko-KR" dirty="0"/>
              <a:t>, </a:t>
            </a:r>
            <a:r>
              <a:rPr lang="ko-KR" altLang="en-US" dirty="0"/>
              <a:t>저장하면 </a:t>
            </a:r>
            <a:r>
              <a:rPr lang="en-US" altLang="ko-KR" dirty="0"/>
              <a:t>11</a:t>
            </a:r>
            <a:r>
              <a:rPr lang="ko-KR" altLang="en-US" dirty="0"/>
              <a:t>행에서 오류가 </a:t>
            </a:r>
            <a:r>
              <a:rPr lang="ko-KR" altLang="en-US" dirty="0" smtClean="0"/>
              <a:t>나타남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BEC07D-0BF4-4847-BE96-882C90AC8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50" y="1991777"/>
            <a:ext cx="6025195" cy="35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89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(10)</a:t>
            </a:r>
            <a:r>
              <a:rPr lang="ko-KR" altLang="en-US" dirty="0"/>
              <a:t> </a:t>
            </a:r>
            <a:r>
              <a:rPr lang="en-US" altLang="ko-KR" dirty="0" smtClean="0"/>
              <a:t>11</a:t>
            </a:r>
            <a:r>
              <a:rPr lang="ko-KR" altLang="en-US" dirty="0" smtClean="0"/>
              <a:t>행의 오류는 </a:t>
            </a:r>
            <a:r>
              <a:rPr lang="en-US" altLang="ko-KR" dirty="0" smtClean="0"/>
              <a:t>strings.xml</a:t>
            </a:r>
            <a:r>
              <a:rPr lang="ko-KR" altLang="en-US" dirty="0"/>
              <a:t>에 </a:t>
            </a:r>
            <a:r>
              <a:rPr lang="en-US" altLang="ko-KR" dirty="0"/>
              <a:t>strBtn1</a:t>
            </a:r>
            <a:r>
              <a:rPr lang="ko-KR" altLang="en-US" dirty="0"/>
              <a:t>이 </a:t>
            </a:r>
            <a:r>
              <a:rPr lang="ko-KR" altLang="en-US" dirty="0" smtClean="0"/>
              <a:t>아직 </a:t>
            </a:r>
            <a:r>
              <a:rPr lang="ko-KR" altLang="en-US" dirty="0"/>
              <a:t>들어 있지 않기 </a:t>
            </a:r>
            <a:r>
              <a:rPr lang="ko-KR" altLang="en-US" dirty="0" smtClean="0"/>
              <a:t>때문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오류를 </a:t>
            </a:r>
            <a:r>
              <a:rPr lang="ko-KR" altLang="en-US" dirty="0"/>
              <a:t>해결하기 위해 </a:t>
            </a:r>
            <a:r>
              <a:rPr lang="en-US" altLang="ko-KR" dirty="0"/>
              <a:t>Project Tree</a:t>
            </a:r>
            <a:r>
              <a:rPr lang="ko-KR" altLang="en-US" dirty="0"/>
              <a:t>의 </a:t>
            </a:r>
            <a:r>
              <a:rPr lang="en-US" altLang="ko-KR" dirty="0"/>
              <a:t>[app]-[res]-[values][strings.xml]</a:t>
            </a:r>
            <a:r>
              <a:rPr lang="ko-KR" altLang="en-US" dirty="0"/>
              <a:t>을 </a:t>
            </a:r>
            <a:r>
              <a:rPr lang="ko-KR" altLang="en-US" dirty="0" smtClean="0"/>
              <a:t>더블 클릭하여 </a:t>
            </a:r>
            <a:r>
              <a:rPr lang="en-US" altLang="ko-KR" dirty="0"/>
              <a:t>xml </a:t>
            </a:r>
            <a:r>
              <a:rPr lang="ko-KR" altLang="en-US" dirty="0"/>
              <a:t>코드를 확인함</a:t>
            </a:r>
            <a:r>
              <a:rPr lang="en-US" altLang="ko-KR" dirty="0"/>
              <a:t>.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379A7B-1CE4-4E40-B048-17A6FC4A9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083675"/>
            <a:ext cx="5820951" cy="27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7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(11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행과 관련된 </a:t>
            </a:r>
            <a:r>
              <a:rPr lang="en-US" altLang="ko-KR" dirty="0"/>
              <a:t>strBtn1 </a:t>
            </a:r>
            <a:r>
              <a:rPr lang="ko-KR" altLang="en-US" dirty="0"/>
              <a:t>문자열을 추가한 후 저장하면 빨간색 오류가 </a:t>
            </a:r>
            <a:r>
              <a:rPr lang="ko-KR" altLang="en-US" dirty="0" smtClean="0"/>
              <a:t>사라짐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CA4925-F0E0-45AB-9BD5-AFE3B7A30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973446"/>
            <a:ext cx="6821747" cy="16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&lt;</a:t>
            </a:r>
            <a:r>
              <a:rPr lang="ko-KR" altLang="en-US" dirty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2-1</a:t>
            </a:r>
            <a:r>
              <a:rPr lang="en-US" altLang="ko-KR" dirty="0">
                <a:solidFill>
                  <a:srgbClr val="7030A0"/>
                </a:solidFill>
              </a:rPr>
              <a:t>&gt; </a:t>
            </a:r>
            <a:r>
              <a:rPr lang="ko-KR" altLang="en-US" dirty="0" smtClean="0">
                <a:solidFill>
                  <a:srgbClr val="7030A0"/>
                </a:solidFill>
              </a:rPr>
              <a:t>첫 응용 프로그램 작성하기</a:t>
            </a:r>
            <a:endParaRPr lang="en-US" altLang="ko-KR" dirty="0" smtClean="0">
              <a:solidFill>
                <a:srgbClr val="7030A0"/>
              </a:solidFill>
            </a:endParaRPr>
          </a:p>
          <a:p>
            <a:pPr lvl="1"/>
            <a:r>
              <a:rPr lang="en-US" altLang="ko-KR" dirty="0" smtClean="0"/>
              <a:t>1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생성 </a:t>
            </a:r>
            <a:endParaRPr lang="en-US" altLang="ko-KR" dirty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 smtClean="0"/>
              <a:t>Android </a:t>
            </a:r>
            <a:r>
              <a:rPr lang="en-US" altLang="ko-KR" dirty="0"/>
              <a:t>Studio</a:t>
            </a:r>
            <a:r>
              <a:rPr lang="ko-KR" altLang="en-US" dirty="0"/>
              <a:t>를 </a:t>
            </a:r>
            <a:r>
              <a:rPr lang="ko-KR" altLang="en-US" dirty="0" smtClean="0"/>
              <a:t>실행함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(2) </a:t>
            </a:r>
            <a:r>
              <a:rPr lang="ko-KR" altLang="en-US" dirty="0" smtClean="0"/>
              <a:t>초기 </a:t>
            </a:r>
            <a:r>
              <a:rPr lang="ko-KR" altLang="en-US" dirty="0"/>
              <a:t>창 왼쪽에 기존에 사용했던 프로젝트의 목록이 </a:t>
            </a:r>
            <a:r>
              <a:rPr lang="ko-KR" altLang="en-US" dirty="0" smtClean="0"/>
              <a:t>나타남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필요 </a:t>
            </a:r>
            <a:r>
              <a:rPr lang="ko-KR" altLang="en-US" dirty="0"/>
              <a:t>없다면 마우스 오른쪽 </a:t>
            </a:r>
            <a:r>
              <a:rPr lang="ko-KR" altLang="en-US" dirty="0" smtClean="0"/>
              <a:t>버튼을 </a:t>
            </a:r>
            <a:r>
              <a:rPr lang="ko-KR" altLang="en-US" dirty="0"/>
              <a:t>클릭하고 </a:t>
            </a:r>
            <a:r>
              <a:rPr lang="en-US" altLang="ko-KR" dirty="0"/>
              <a:t>[Remove Selected from Welcome Screen]</a:t>
            </a:r>
            <a:r>
              <a:rPr lang="ko-KR" altLang="en-US" dirty="0"/>
              <a:t>을 선택하여 </a:t>
            </a:r>
            <a:r>
              <a:rPr lang="ko-KR" altLang="en-US" dirty="0" smtClean="0"/>
              <a:t>제거함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A069A-1164-4249-9AB3-C4A4D01C9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235113"/>
            <a:ext cx="4573638" cy="318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5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(12)</a:t>
            </a:r>
            <a:r>
              <a:rPr lang="ko-KR" altLang="en-US" dirty="0"/>
              <a:t> </a:t>
            </a:r>
            <a:r>
              <a:rPr lang="ko-KR" altLang="en-US" dirty="0" smtClean="0"/>
              <a:t>다시 </a:t>
            </a:r>
            <a:r>
              <a:rPr lang="en-US" altLang="ko-KR" dirty="0"/>
              <a:t>activity_main.xml</a:t>
            </a:r>
            <a:r>
              <a:rPr lang="ko-KR" altLang="en-US" dirty="0"/>
              <a:t>에서 아래쪽의 </a:t>
            </a:r>
            <a:r>
              <a:rPr lang="en-US" altLang="ko-KR" dirty="0"/>
              <a:t>[Design] </a:t>
            </a:r>
            <a:r>
              <a:rPr lang="ko-KR" altLang="en-US" dirty="0"/>
              <a:t>탭을 클릭하여 그래픽 화면으로 보면 </a:t>
            </a:r>
            <a:r>
              <a:rPr lang="ko-KR" altLang="en-US" dirty="0" smtClean="0"/>
              <a:t>버튼이 </a:t>
            </a:r>
            <a:r>
              <a:rPr lang="en-US" altLang="ko-KR" dirty="0"/>
              <a:t>1</a:t>
            </a:r>
            <a:r>
              <a:rPr lang="ko-KR" altLang="en-US" dirty="0"/>
              <a:t>개 추가된 것을 확인할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89FC81-0BA7-4443-BB1B-EBAF3CEE9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845595"/>
            <a:ext cx="7142205" cy="40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(13)</a:t>
            </a:r>
            <a:r>
              <a:rPr lang="ko-KR" altLang="en-US" dirty="0"/>
              <a:t> </a:t>
            </a:r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메뉴의 </a:t>
            </a:r>
            <a:r>
              <a:rPr lang="en-US" altLang="ko-KR" dirty="0"/>
              <a:t>[Run]-[Run ‘app’]</a:t>
            </a:r>
            <a:r>
              <a:rPr lang="ko-KR" altLang="en-US" dirty="0"/>
              <a:t>을 선택하거나 </a:t>
            </a:r>
            <a:r>
              <a:rPr lang="en-US" altLang="ko-KR" dirty="0"/>
              <a:t>[Run ‘app’] </a:t>
            </a:r>
            <a:r>
              <a:rPr lang="ko-KR" altLang="en-US" dirty="0"/>
              <a:t>아이콘을 클릭하여 프로젝트를 </a:t>
            </a:r>
            <a:r>
              <a:rPr lang="ko-KR" altLang="en-US" dirty="0" smtClean="0"/>
              <a:t>실행함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(14)</a:t>
            </a:r>
            <a:r>
              <a:rPr lang="ko-KR" altLang="en-US" dirty="0"/>
              <a:t> </a:t>
            </a:r>
            <a:r>
              <a:rPr lang="ko-KR" altLang="en-US" dirty="0" smtClean="0"/>
              <a:t>버튼을 터치하면 아무 </a:t>
            </a:r>
            <a:r>
              <a:rPr lang="ko-KR" altLang="en-US" dirty="0"/>
              <a:t>일도 일어나지 </a:t>
            </a:r>
            <a:r>
              <a:rPr lang="ko-KR" altLang="en-US" dirty="0" smtClean="0"/>
              <a:t>않음</a:t>
            </a:r>
            <a:endParaRPr lang="en-US" altLang="ko-KR" dirty="0"/>
          </a:p>
          <a:p>
            <a:pPr lvl="3"/>
            <a:r>
              <a:rPr lang="ko-KR" altLang="en-US" dirty="0" smtClean="0"/>
              <a:t>버튼의 </a:t>
            </a:r>
            <a:r>
              <a:rPr lang="ko-KR" altLang="en-US" dirty="0"/>
              <a:t>모양을 만들었을 </a:t>
            </a:r>
            <a:r>
              <a:rPr lang="ko-KR" altLang="en-US" dirty="0" smtClean="0"/>
              <a:t>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작동을 위한 코딩은 하지 않았기 </a:t>
            </a:r>
            <a:r>
              <a:rPr lang="ko-KR" altLang="en-US" dirty="0" smtClean="0"/>
              <a:t>때문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25ADDB-3D32-4A71-B2D6-49EA26211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785402"/>
            <a:ext cx="2419476" cy="17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3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(15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Project </a:t>
            </a:r>
            <a:r>
              <a:rPr lang="en-US" altLang="ko-KR" dirty="0"/>
              <a:t>Tree</a:t>
            </a:r>
            <a:r>
              <a:rPr lang="ko-KR" altLang="en-US" dirty="0"/>
              <a:t>의 </a:t>
            </a:r>
            <a:r>
              <a:rPr lang="en-US" altLang="ko-KR" dirty="0" smtClean="0"/>
              <a:t>[java</a:t>
            </a:r>
            <a:r>
              <a:rPr lang="en-US" altLang="ko-KR" dirty="0"/>
              <a:t>]-[</a:t>
            </a:r>
            <a:r>
              <a:rPr lang="ko-KR" altLang="en-US" dirty="0"/>
              <a:t>패키지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더블 클릭하면 </a:t>
            </a:r>
            <a:r>
              <a:rPr lang="en-US" altLang="ko-KR" dirty="0"/>
              <a:t>Kotlin </a:t>
            </a:r>
            <a:r>
              <a:rPr lang="ko-KR" altLang="en-US" dirty="0"/>
              <a:t>코드가 </a:t>
            </a:r>
            <a:r>
              <a:rPr lang="ko-KR" altLang="en-US" dirty="0" smtClean="0"/>
              <a:t>열림</a:t>
            </a:r>
            <a:endParaRPr lang="en-US" altLang="ko-KR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(16)</a:t>
            </a:r>
            <a:r>
              <a:rPr lang="ko-KR" altLang="en-US" dirty="0"/>
              <a:t> 기본적인 코드의 구성은 다음 그림과 </a:t>
            </a:r>
            <a:r>
              <a:rPr lang="ko-KR" altLang="en-US" dirty="0" smtClean="0"/>
              <a:t>같음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 번호 다를 수 있음</a:t>
            </a:r>
            <a:r>
              <a:rPr lang="en-US" altLang="ko-KR" dirty="0" smtClean="0"/>
              <a:t>)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AA063-E951-4E8E-9EBF-2B913BF6C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1"/>
          <a:stretch/>
        </p:blipFill>
        <p:spPr>
          <a:xfrm>
            <a:off x="1090613" y="2010744"/>
            <a:ext cx="2645294" cy="1873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9C9721-5FF8-4B55-8005-82029A747A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8"/>
          <a:stretch/>
        </p:blipFill>
        <p:spPr>
          <a:xfrm>
            <a:off x="1090613" y="4533536"/>
            <a:ext cx="5044877" cy="1992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3AA063-E951-4E8E-9EBF-2B913BF6C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31"/>
          <a:stretch/>
        </p:blipFill>
        <p:spPr>
          <a:xfrm>
            <a:off x="3751082" y="3683726"/>
            <a:ext cx="2645294" cy="1595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C9721-5FF8-4B55-8005-82029A747A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46" r="59314" b="302"/>
          <a:stretch/>
        </p:blipFill>
        <p:spPr>
          <a:xfrm>
            <a:off x="6206898" y="6357257"/>
            <a:ext cx="1865947" cy="1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(17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ko-KR" altLang="en-US" dirty="0"/>
              <a:t>행의 </a:t>
            </a:r>
            <a:r>
              <a:rPr lang="en-US" altLang="ko-KR" dirty="0"/>
              <a:t>import </a:t>
            </a:r>
            <a:r>
              <a:rPr lang="ko-KR" altLang="en-US" dirty="0"/>
              <a:t>앞에 있는 작은 ‘</a:t>
            </a:r>
            <a:r>
              <a:rPr lang="en-US" altLang="ko-KR" dirty="0"/>
              <a:t>+’ </a:t>
            </a:r>
            <a:r>
              <a:rPr lang="ko-KR" altLang="en-US" dirty="0"/>
              <a:t>아이콘을 클릭하면 행이 </a:t>
            </a:r>
            <a:r>
              <a:rPr lang="ko-KR" altLang="en-US" dirty="0" smtClean="0"/>
              <a:t>확장됨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&lt;Ctrl&gt;+&lt;Alt&gt;+&lt;O&gt;</a:t>
            </a:r>
            <a:r>
              <a:rPr lang="ko-KR" altLang="en-US" dirty="0" smtClean="0"/>
              <a:t>를 </a:t>
            </a:r>
            <a:r>
              <a:rPr lang="ko-KR" altLang="en-US" dirty="0"/>
              <a:t>누르면 불필요하게 </a:t>
            </a:r>
            <a:r>
              <a:rPr lang="ko-KR" altLang="en-US" dirty="0" err="1"/>
              <a:t>임포트된</a:t>
            </a:r>
            <a:r>
              <a:rPr lang="ko-KR" altLang="en-US" dirty="0"/>
              <a:t> 문장이 </a:t>
            </a:r>
            <a:r>
              <a:rPr lang="ko-KR" altLang="en-US" dirty="0" smtClean="0"/>
              <a:t>제거됨</a:t>
            </a:r>
            <a:endParaRPr lang="en-US" altLang="ko-KR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b="1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2E8273-9E9B-48F7-9057-6E9CF9CC0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031564"/>
            <a:ext cx="4586252" cy="197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8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18)</a:t>
            </a:r>
            <a:r>
              <a:rPr lang="ko-KR" altLang="en-US" dirty="0"/>
              <a:t>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코드에서 </a:t>
            </a:r>
            <a:r>
              <a:rPr lang="en-US" altLang="ko-KR" dirty="0"/>
              <a:t>activity_main.xml</a:t>
            </a:r>
            <a:r>
              <a:rPr lang="ko-KR" altLang="en-US" dirty="0"/>
              <a:t>의 버튼</a:t>
            </a:r>
            <a:r>
              <a:rPr lang="en-US" altLang="ko-KR" dirty="0"/>
              <a:t>(Button)</a:t>
            </a:r>
            <a:r>
              <a:rPr lang="ko-KR" altLang="en-US" dirty="0"/>
              <a:t>에 대해 접근해야 하므로 버튼에 대한 멤버변수를 하나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override fun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 )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바로 위 </a:t>
            </a:r>
            <a:endParaRPr lang="en-US" altLang="ko-KR" dirty="0"/>
          </a:p>
          <a:p>
            <a:pPr lvl="2"/>
            <a:endParaRPr lang="ko-KR" altLang="en-US" b="1" dirty="0"/>
          </a:p>
          <a:p>
            <a:endParaRPr lang="en-US" altLang="ko-KR" dirty="0"/>
          </a:p>
          <a:p>
            <a:pPr lvl="3"/>
            <a:r>
              <a:rPr lang="en-US" altLang="ko-KR" dirty="0" smtClean="0"/>
              <a:t>Button </a:t>
            </a:r>
            <a:r>
              <a:rPr lang="ko-KR" altLang="en-US" dirty="0"/>
              <a:t>글자가 빨간색으로 표시되고 </a:t>
            </a:r>
            <a:r>
              <a:rPr lang="en-US" altLang="ko-KR" dirty="0"/>
              <a:t>[</a:t>
            </a:r>
            <a:r>
              <a:rPr lang="en-US" altLang="ko-KR" dirty="0" err="1"/>
              <a:t>MainActivity.kt</a:t>
            </a:r>
            <a:r>
              <a:rPr lang="en-US" altLang="ko-KR" dirty="0"/>
              <a:t>] </a:t>
            </a:r>
            <a:r>
              <a:rPr lang="ko-KR" altLang="en-US" dirty="0"/>
              <a:t>탭에 빨간 줄이 </a:t>
            </a:r>
            <a:r>
              <a:rPr lang="ko-KR" altLang="en-US" dirty="0" smtClean="0"/>
              <a:t>생김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Button </a:t>
            </a:r>
            <a:r>
              <a:rPr lang="ko-KR" altLang="en-US" dirty="0"/>
              <a:t>과 관련된 클래스나 인터페이스가 </a:t>
            </a:r>
            <a:r>
              <a:rPr lang="ko-KR" altLang="en-US" dirty="0" err="1"/>
              <a:t>임포트되지</a:t>
            </a:r>
            <a:r>
              <a:rPr lang="ko-KR" altLang="en-US" dirty="0"/>
              <a:t> 않았기 </a:t>
            </a:r>
            <a:r>
              <a:rPr lang="ko-KR" altLang="en-US" dirty="0" smtClean="0"/>
              <a:t>때문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F034F9-FF9E-4E60-99F9-CE4B1365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527425"/>
            <a:ext cx="5182816" cy="23906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D3B70-339E-4757-AE95-50953307F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050523"/>
            <a:ext cx="7524371" cy="5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40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(19)</a:t>
            </a:r>
            <a:r>
              <a:rPr lang="ko-KR" altLang="en-US" dirty="0"/>
              <a:t> </a:t>
            </a:r>
            <a:r>
              <a:rPr lang="en-US" altLang="ko-KR" dirty="0" smtClean="0"/>
              <a:t>&lt;Alt&gt;+&lt;Enter&gt;</a:t>
            </a:r>
            <a:r>
              <a:rPr lang="ko-KR" altLang="en-US" dirty="0" smtClean="0"/>
              <a:t>를 </a:t>
            </a:r>
            <a:r>
              <a:rPr lang="ko-KR" altLang="en-US" dirty="0"/>
              <a:t>누르면 </a:t>
            </a:r>
            <a:r>
              <a:rPr lang="en-US" altLang="ko-KR" dirty="0"/>
              <a:t>Button</a:t>
            </a:r>
            <a:r>
              <a:rPr lang="ko-KR" altLang="en-US" dirty="0"/>
              <a:t>과 관련된 클래스가 자동으로 </a:t>
            </a:r>
            <a:r>
              <a:rPr lang="en-US" altLang="ko-KR" dirty="0"/>
              <a:t>import </a:t>
            </a:r>
            <a:r>
              <a:rPr lang="ko-KR" altLang="en-US" dirty="0"/>
              <a:t>문에 </a:t>
            </a:r>
            <a:r>
              <a:rPr lang="ko-KR" altLang="en-US" dirty="0" smtClean="0"/>
              <a:t>추가됨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행의 </a:t>
            </a:r>
            <a:r>
              <a:rPr lang="en-US" altLang="ko-KR" dirty="0"/>
              <a:t>import </a:t>
            </a:r>
            <a:r>
              <a:rPr lang="ko-KR" altLang="en-US" dirty="0"/>
              <a:t>앞 에 ‘</a:t>
            </a:r>
            <a:r>
              <a:rPr lang="en-US" altLang="ko-KR" dirty="0"/>
              <a:t>+’ </a:t>
            </a:r>
            <a:r>
              <a:rPr lang="ko-KR" altLang="en-US" dirty="0"/>
              <a:t>기호가 있으면 클릭하여 확인할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095D1D-87A7-422E-8CA5-E5D64BDC2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269496"/>
            <a:ext cx="5493795" cy="27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91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(20)</a:t>
            </a:r>
            <a:r>
              <a:rPr lang="ko-KR" altLang="en-US" dirty="0"/>
              <a:t> </a:t>
            </a:r>
            <a:r>
              <a:rPr lang="en-US" altLang="ko-KR" dirty="0" smtClean="0"/>
              <a:t>activity_main.xml </a:t>
            </a:r>
            <a:r>
              <a:rPr lang="ko-KR" altLang="en-US" dirty="0"/>
              <a:t>파일에서 만든 버튼 객체에 </a:t>
            </a:r>
            <a:r>
              <a:rPr lang="ko-KR" altLang="en-US" dirty="0" smtClean="0"/>
              <a:t>접근하기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findViewById</a:t>
            </a:r>
            <a:r>
              <a:rPr lang="en-US" altLang="ko-KR" dirty="0" smtClean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err="1" smtClean="0"/>
              <a:t>setContentView</a:t>
            </a:r>
            <a:r>
              <a:rPr lang="en-US" altLang="ko-KR" dirty="0"/>
              <a:t>() </a:t>
            </a:r>
            <a:r>
              <a:rPr lang="ko-KR" altLang="en-US" dirty="0"/>
              <a:t>메소드 바로 아래에 다음 코드를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4"/>
            <a:endParaRPr lang="en-US" altLang="ko-KR" b="1" dirty="0"/>
          </a:p>
          <a:p>
            <a:pPr lvl="4"/>
            <a:endParaRPr lang="en-US" altLang="ko-KR" b="1" dirty="0" smtClean="0"/>
          </a:p>
          <a:p>
            <a:pPr lvl="4"/>
            <a:endParaRPr lang="en-US" altLang="ko-KR" b="1" dirty="0"/>
          </a:p>
          <a:p>
            <a:pPr lvl="2"/>
            <a:r>
              <a:rPr lang="en-US" altLang="ko-KR" dirty="0"/>
              <a:t>(21) </a:t>
            </a:r>
            <a:r>
              <a:rPr lang="en-US" altLang="ko-KR" dirty="0" smtClean="0"/>
              <a:t>button1</a:t>
            </a:r>
            <a:r>
              <a:rPr lang="ko-KR" altLang="en-US" dirty="0"/>
              <a:t>을 클릭하면 작동하는 이벤트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‘</a:t>
            </a:r>
            <a:r>
              <a:rPr lang="en-US" altLang="ko-KR" dirty="0" smtClean="0"/>
              <a:t>button1.setoncl</a:t>
            </a:r>
            <a:r>
              <a:rPr lang="en-US" altLang="ko-KR" dirty="0"/>
              <a:t>’</a:t>
            </a:r>
            <a:r>
              <a:rPr lang="ko-KR" altLang="en-US" dirty="0"/>
              <a:t>까지만 입력하면 팝업 창이 </a:t>
            </a:r>
            <a:r>
              <a:rPr lang="ko-KR" altLang="en-US" dirty="0" smtClean="0"/>
              <a:t>나타남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두 </a:t>
            </a:r>
            <a:r>
              <a:rPr lang="ko-KR" altLang="en-US" dirty="0"/>
              <a:t>번째의 </a:t>
            </a:r>
            <a:r>
              <a:rPr lang="en-US" altLang="ko-KR" dirty="0" err="1"/>
              <a:t>setOnClickListener</a:t>
            </a:r>
            <a:r>
              <a:rPr lang="en-US" altLang="ko-KR" dirty="0"/>
              <a:t> {...}</a:t>
            </a:r>
            <a:r>
              <a:rPr lang="ko-KR" altLang="en-US" dirty="0"/>
              <a:t>를 </a:t>
            </a:r>
            <a:r>
              <a:rPr lang="ko-KR" altLang="en-US" dirty="0" smtClean="0"/>
              <a:t>선택함</a:t>
            </a:r>
            <a:endParaRPr lang="ko-KR" altLang="en-US" b="1" dirty="0"/>
          </a:p>
          <a:p>
            <a:pPr lvl="2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697B4A-7F4E-4300-BC77-BDF78973E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270554"/>
            <a:ext cx="6516566" cy="5230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9A3E70-8271-488E-8784-4F884A43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4124774"/>
            <a:ext cx="4683146" cy="236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475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(22) </a:t>
            </a:r>
            <a:r>
              <a:rPr lang="en-US" altLang="ko-KR" dirty="0" err="1" smtClean="0"/>
              <a:t>setOnClickListener</a:t>
            </a:r>
            <a:r>
              <a:rPr lang="en-US" altLang="ko-KR" dirty="0" smtClean="0"/>
              <a:t>{ </a:t>
            </a:r>
            <a:r>
              <a:rPr lang="en-US" altLang="ko-KR" dirty="0"/>
              <a:t>}</a:t>
            </a:r>
            <a:r>
              <a:rPr lang="ko-KR" altLang="en-US" dirty="0"/>
              <a:t>가 자동 </a:t>
            </a:r>
            <a:r>
              <a:rPr lang="ko-KR" altLang="en-US" dirty="0" smtClean="0"/>
              <a:t>완성됨</a:t>
            </a:r>
            <a:endParaRPr lang="en-US" altLang="ko-KR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pPr lvl="2"/>
            <a:r>
              <a:rPr lang="en-US" altLang="ko-KR" dirty="0"/>
              <a:t>(23)</a:t>
            </a:r>
            <a:r>
              <a:rPr lang="ko-KR" altLang="en-US" dirty="0"/>
              <a:t> 버튼을 클릭했을 때 작동할 내용을 </a:t>
            </a:r>
            <a:r>
              <a:rPr lang="en-US" altLang="ko-KR" dirty="0" err="1"/>
              <a:t>setOnClickListener</a:t>
            </a:r>
            <a:r>
              <a:rPr lang="en-US" altLang="ko-KR" dirty="0"/>
              <a:t> </a:t>
            </a:r>
            <a:r>
              <a:rPr lang="ko-KR" altLang="en-US" dirty="0"/>
              <a:t>뒤의 </a:t>
            </a:r>
            <a:r>
              <a:rPr lang="en-US" altLang="ko-KR" dirty="0"/>
              <a:t>{ } </a:t>
            </a:r>
            <a:r>
              <a:rPr lang="ko-KR" altLang="en-US" dirty="0"/>
              <a:t>안에 </a:t>
            </a:r>
            <a:r>
              <a:rPr lang="ko-KR" altLang="en-US" dirty="0" smtClean="0"/>
              <a:t>작성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883E98-3E17-40F2-A609-C627AEF2B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504743"/>
            <a:ext cx="4098593" cy="20226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A4E357-08C3-42C1-B789-3C6C9F79F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4420467"/>
            <a:ext cx="4175478" cy="20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62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(23) </a:t>
            </a:r>
            <a:r>
              <a:rPr lang="ko-KR" altLang="en-US" dirty="0" smtClean="0"/>
              <a:t>버튼을 </a:t>
            </a:r>
            <a:r>
              <a:rPr lang="ko-KR" altLang="en-US" dirty="0"/>
              <a:t>클릭했을 때 화면에 메시지가 잠깐 나오는 코드를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2-3]</a:t>
            </a:r>
            <a:r>
              <a:rPr lang="ko-KR" altLang="en-US" dirty="0"/>
              <a:t>의 </a:t>
            </a:r>
            <a:r>
              <a:rPr lang="en-US" altLang="ko-KR" dirty="0"/>
              <a:t>16~19</a:t>
            </a:r>
            <a:r>
              <a:rPr lang="ko-KR" altLang="en-US" dirty="0"/>
              <a:t>행에 </a:t>
            </a:r>
            <a:r>
              <a:rPr lang="ko-KR" altLang="en-US" dirty="0" smtClean="0"/>
              <a:t>추가함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D0FABB-26DD-4E87-B14F-19EE873B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692861"/>
            <a:ext cx="6059574" cy="504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71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(25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메뉴의 </a:t>
            </a:r>
            <a:r>
              <a:rPr lang="en-US" altLang="ko-KR" dirty="0"/>
              <a:t>[File]-[Save All]</a:t>
            </a:r>
            <a:r>
              <a:rPr lang="ko-KR" altLang="en-US" dirty="0"/>
              <a:t>을 선택하여 현재까지의 내용을 모두 </a:t>
            </a:r>
            <a:r>
              <a:rPr lang="ko-KR" altLang="en-US" dirty="0" smtClean="0"/>
              <a:t>저장함</a:t>
            </a:r>
            <a:endParaRPr lang="en-US" altLang="ko-KR" dirty="0"/>
          </a:p>
          <a:p>
            <a:pPr lvl="3"/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메뉴의 </a:t>
            </a:r>
            <a:r>
              <a:rPr lang="en-US" altLang="ko-KR" dirty="0"/>
              <a:t>[Run]-[Run ‘app’]</a:t>
            </a:r>
            <a:r>
              <a:rPr lang="ko-KR" altLang="en-US" dirty="0"/>
              <a:t>을 선택하거나 </a:t>
            </a:r>
            <a:r>
              <a:rPr lang="en-US" altLang="ko-KR" dirty="0"/>
              <a:t>[Run ‘app’] </a:t>
            </a:r>
            <a:r>
              <a:rPr lang="ko-KR" altLang="en-US" dirty="0" smtClean="0"/>
              <a:t>아이콘을 </a:t>
            </a:r>
            <a:r>
              <a:rPr lang="ko-KR" altLang="en-US" dirty="0"/>
              <a:t>클릭하여 프로젝트를 실행하고 버튼을 </a:t>
            </a:r>
            <a:r>
              <a:rPr lang="ko-KR" altLang="en-US" dirty="0" smtClean="0"/>
              <a:t>클릭해 봄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47857-00BC-42A4-85F2-7B56C27F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685520"/>
            <a:ext cx="2323070" cy="410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60B806-D24D-4784-A05F-E1DB3149B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83"/>
          <a:stretch/>
        </p:blipFill>
        <p:spPr>
          <a:xfrm>
            <a:off x="3351193" y="6630782"/>
            <a:ext cx="3759268" cy="158338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ko-KR" altLang="en-US" dirty="0" smtClean="0"/>
              <a:t>초기 </a:t>
            </a:r>
            <a:r>
              <a:rPr lang="ko-KR" altLang="en-US" dirty="0"/>
              <a:t>창에서 </a:t>
            </a:r>
            <a:r>
              <a:rPr lang="en-US" altLang="ko-KR" dirty="0"/>
              <a:t>[Start a new Android Studio project]</a:t>
            </a:r>
            <a:r>
              <a:rPr lang="ko-KR" altLang="en-US" dirty="0"/>
              <a:t>를 </a:t>
            </a:r>
            <a:r>
              <a:rPr lang="ko-KR" altLang="en-US" dirty="0" smtClean="0"/>
              <a:t>클릭함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marL="446087" lvl="2" indent="0">
              <a:buNone/>
            </a:pPr>
            <a:endParaRPr lang="en-US" altLang="ko-KR" dirty="0" smtClean="0"/>
          </a:p>
          <a:p>
            <a:pPr lvl="2"/>
            <a:r>
              <a:rPr lang="en-US" altLang="ko-KR" dirty="0"/>
              <a:t>(4) [Choose your project]</a:t>
            </a:r>
            <a:r>
              <a:rPr lang="ko-KR" altLang="en-US" dirty="0"/>
              <a:t>에서는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생성할 </a:t>
            </a:r>
            <a:r>
              <a:rPr lang="ko-KR" altLang="en-US" dirty="0"/>
              <a:t>프로젝트의 종류를 </a:t>
            </a:r>
            <a:r>
              <a:rPr lang="ko-KR" altLang="en-US" dirty="0" smtClean="0"/>
              <a:t>선택함</a:t>
            </a:r>
            <a:endParaRPr lang="en-US" altLang="ko-KR" dirty="0"/>
          </a:p>
          <a:p>
            <a:pPr lvl="3"/>
            <a:r>
              <a:rPr lang="en-US" altLang="ko-KR" dirty="0" smtClean="0"/>
              <a:t>[</a:t>
            </a:r>
            <a:r>
              <a:rPr lang="en-US" altLang="ko-KR" dirty="0"/>
              <a:t>Phone and Tablet] </a:t>
            </a:r>
            <a:r>
              <a:rPr lang="ko-KR" altLang="en-US" dirty="0"/>
              <a:t>탭의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‘</a:t>
            </a:r>
            <a:r>
              <a:rPr lang="en-US" altLang="ko-KR" dirty="0" smtClean="0"/>
              <a:t>Empty </a:t>
            </a:r>
            <a:r>
              <a:rPr lang="en-US" altLang="ko-KR" dirty="0"/>
              <a:t>Activity’</a:t>
            </a:r>
            <a:r>
              <a:rPr lang="ko-KR" altLang="en-US" dirty="0"/>
              <a:t>를 선택하고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/>
              <a:t>Next&gt;</a:t>
            </a:r>
            <a:r>
              <a:rPr lang="ko-KR" altLang="en-US" dirty="0"/>
              <a:t>를 클릭함</a:t>
            </a:r>
            <a:r>
              <a:rPr lang="en-US" altLang="ko-KR" dirty="0"/>
              <a:t>.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14498A-664E-4209-981C-73384AB61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" b="11779"/>
          <a:stretch/>
        </p:blipFill>
        <p:spPr>
          <a:xfrm>
            <a:off x="1090613" y="1357139"/>
            <a:ext cx="4293765" cy="2091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60B806-D24D-4784-A05F-E1DB3149B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4"/>
          <a:stretch/>
        </p:blipFill>
        <p:spPr>
          <a:xfrm>
            <a:off x="4575175" y="3605135"/>
            <a:ext cx="3994059" cy="32528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14498A-664E-4209-981C-73384AB61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3"/>
          <a:stretch/>
        </p:blipFill>
        <p:spPr>
          <a:xfrm>
            <a:off x="5395132" y="3237063"/>
            <a:ext cx="3548566" cy="1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0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b="1" dirty="0" err="1" smtClean="0"/>
              <a:t>위젯에</a:t>
            </a:r>
            <a:r>
              <a:rPr lang="ko-KR" altLang="en-US" b="1" dirty="0" smtClean="0"/>
              <a:t> 이벤트를 작동하기 위한 동작 순서 요약</a:t>
            </a:r>
            <a:r>
              <a:rPr lang="en-US" altLang="ko-KR" b="1" dirty="0" smtClean="0"/>
              <a:t>&amp;</a:t>
            </a:r>
            <a:r>
              <a:rPr lang="ko-KR" altLang="en-US" b="1" dirty="0" smtClean="0"/>
              <a:t>응용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511840"/>
            <a:ext cx="5161550" cy="251061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4241529"/>
            <a:ext cx="5630781" cy="212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221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프로젝트의 표준 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6778" y="0"/>
            <a:ext cx="43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완전한 기능의 안드로이드 애플리케이션 작성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207774"/>
            <a:ext cx="6777759" cy="4926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22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앞에서 만든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 smtClean="0"/>
              <a:t>프로젝트의 구성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BaseApp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프로젝트의 구성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0670" y="0"/>
            <a:ext cx="316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04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 프로젝트의 구성</a:t>
            </a:r>
          </a:p>
          <a:p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062BBC-23CE-46FE-A107-64DCAECCA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1742136"/>
            <a:ext cx="3998087" cy="30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73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프로그래머가 직접 </a:t>
            </a:r>
            <a:r>
              <a:rPr lang="ko-KR" altLang="en-US" dirty="0"/>
              <a:t>변경하는 폴더와 </a:t>
            </a:r>
            <a:r>
              <a:rPr lang="ko-KR" altLang="en-US" dirty="0" smtClean="0"/>
              <a:t>파일</a:t>
            </a:r>
            <a:endParaRPr lang="en-US" altLang="ko-KR" dirty="0"/>
          </a:p>
          <a:p>
            <a:pPr lvl="2"/>
            <a:r>
              <a:rPr lang="en-US" altLang="ko-KR" b="1" dirty="0" smtClean="0">
                <a:solidFill>
                  <a:srgbClr val="7030A0"/>
                </a:solidFill>
              </a:rPr>
              <a:t>java </a:t>
            </a:r>
            <a:r>
              <a:rPr lang="ko-KR" altLang="en-US" b="1" dirty="0">
                <a:solidFill>
                  <a:srgbClr val="7030A0"/>
                </a:solidFill>
              </a:rPr>
              <a:t>폴더 </a:t>
            </a:r>
            <a:endParaRPr lang="en-US" altLang="ko-KR" b="1" dirty="0">
              <a:solidFill>
                <a:srgbClr val="7030A0"/>
              </a:solidFill>
            </a:endParaRPr>
          </a:p>
          <a:p>
            <a:pPr lvl="3"/>
            <a:r>
              <a:rPr lang="ko-KR" altLang="en-US" dirty="0" smtClean="0"/>
              <a:t>하위에 </a:t>
            </a:r>
            <a:r>
              <a:rPr lang="ko-KR" altLang="en-US" dirty="0"/>
              <a:t>패키지명의 </a:t>
            </a:r>
            <a:r>
              <a:rPr lang="ko-KR" altLang="en-US" dirty="0" smtClean="0"/>
              <a:t>폴더가 </a:t>
            </a:r>
            <a:r>
              <a:rPr lang="ko-KR" altLang="en-US" dirty="0"/>
              <a:t>있는데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smtClean="0"/>
              <a:t>프로젝트를 </a:t>
            </a:r>
            <a:r>
              <a:rPr lang="ko-KR" altLang="en-US" dirty="0"/>
              <a:t>생성할 때 입력한 패키지 이름과 동일한 것임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 smtClean="0"/>
              <a:t>2-43</a:t>
            </a:r>
            <a:r>
              <a:rPr lang="en-US" altLang="ko-KR" dirty="0"/>
              <a:t>] </a:t>
            </a:r>
            <a:r>
              <a:rPr lang="ko-KR" altLang="en-US" dirty="0"/>
              <a:t>참조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패키지 </a:t>
            </a:r>
            <a:r>
              <a:rPr lang="ko-KR" altLang="en-US" dirty="0"/>
              <a:t>이름 아래에 </a:t>
            </a:r>
            <a:r>
              <a:rPr lang="en-US" altLang="ko-KR" dirty="0" err="1"/>
              <a:t>MainActivity.kt</a:t>
            </a:r>
            <a:r>
              <a:rPr lang="ko-KR" altLang="en-US" dirty="0"/>
              <a:t>로 메인 </a:t>
            </a:r>
            <a:r>
              <a:rPr lang="en-US" altLang="ko-KR" dirty="0"/>
              <a:t>Kotlin </a:t>
            </a:r>
            <a:r>
              <a:rPr lang="ko-KR" altLang="en-US" dirty="0"/>
              <a:t>소스가 들어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4"/>
            <a:r>
              <a:rPr lang="ko-KR" altLang="en-US" dirty="0" smtClean="0"/>
              <a:t>실제로 </a:t>
            </a:r>
            <a:r>
              <a:rPr lang="ko-KR" altLang="en-US" dirty="0"/>
              <a:t>프로그래머가 가장 많이 수정할 소스 파일이며</a:t>
            </a:r>
            <a:r>
              <a:rPr lang="en-US" altLang="ko-KR" dirty="0"/>
              <a:t>, </a:t>
            </a:r>
            <a:r>
              <a:rPr lang="ko-KR" altLang="en-US" dirty="0"/>
              <a:t>주로 </a:t>
            </a:r>
            <a:r>
              <a:rPr lang="ko-KR" altLang="en-US" dirty="0" err="1" smtClean="0"/>
              <a:t>액티비티</a:t>
            </a:r>
            <a:r>
              <a:rPr lang="en-US" altLang="ko-KR" dirty="0"/>
              <a:t>(</a:t>
            </a:r>
            <a:r>
              <a:rPr lang="ko-KR" altLang="en-US" dirty="0"/>
              <a:t>화면</a:t>
            </a:r>
            <a:r>
              <a:rPr lang="en-US" altLang="ko-KR" dirty="0" smtClean="0"/>
              <a:t>, activity_main.xml</a:t>
            </a:r>
            <a:r>
              <a:rPr lang="en-US" altLang="ko-KR" dirty="0"/>
              <a:t>)</a:t>
            </a:r>
            <a:r>
              <a:rPr lang="ko-KR" altLang="en-US" dirty="0"/>
              <a:t>에서 어떤 일을 할지를 </a:t>
            </a:r>
            <a:r>
              <a:rPr lang="ko-KR" altLang="en-US" dirty="0" smtClean="0"/>
              <a:t>프로그래밍하게 됨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r>
              <a:rPr lang="en-US" altLang="ko-KR" b="1" dirty="0" smtClean="0">
                <a:solidFill>
                  <a:srgbClr val="7030A0"/>
                </a:solidFill>
              </a:rPr>
              <a:t>java </a:t>
            </a:r>
            <a:r>
              <a:rPr lang="en-US" altLang="ko-KR" b="1" dirty="0">
                <a:solidFill>
                  <a:srgbClr val="7030A0"/>
                </a:solidFill>
              </a:rPr>
              <a:t>(generated) </a:t>
            </a:r>
            <a:r>
              <a:rPr lang="ko-KR" altLang="en-US" b="1" dirty="0">
                <a:solidFill>
                  <a:srgbClr val="7030A0"/>
                </a:solidFill>
              </a:rPr>
              <a:t>폴더 </a:t>
            </a:r>
            <a:endParaRPr lang="en-US" altLang="ko-KR" b="1" dirty="0">
              <a:solidFill>
                <a:srgbClr val="7030A0"/>
              </a:solidFill>
            </a:endParaRPr>
          </a:p>
          <a:p>
            <a:pPr lvl="3"/>
            <a:r>
              <a:rPr lang="en-US" altLang="ko-KR" dirty="0" smtClean="0"/>
              <a:t>Android </a:t>
            </a:r>
            <a:r>
              <a:rPr lang="en-US" altLang="ko-KR" dirty="0"/>
              <a:t>Studio 3.2</a:t>
            </a:r>
            <a:r>
              <a:rPr lang="ko-KR" altLang="en-US" dirty="0"/>
              <a:t>부터 제공되는 폴더이며 시스템 내부적으로 </a:t>
            </a:r>
            <a:r>
              <a:rPr lang="ko-KR" altLang="en-US" dirty="0" smtClean="0"/>
              <a:t>사용되므로 </a:t>
            </a:r>
            <a:r>
              <a:rPr lang="ko-KR" altLang="en-US" dirty="0"/>
              <a:t>특별히 신경 </a:t>
            </a:r>
            <a:r>
              <a:rPr lang="ko-KR" altLang="en-US" dirty="0" smtClean="0"/>
              <a:t>쓰지 </a:t>
            </a:r>
            <a:r>
              <a:rPr lang="ko-KR" altLang="en-US" dirty="0"/>
              <a:t>않아도 </a:t>
            </a:r>
            <a:r>
              <a:rPr lang="ko-KR" altLang="en-US" dirty="0" smtClean="0"/>
              <a:t>됨</a:t>
            </a:r>
            <a:endParaRPr lang="en-US" altLang="ko-KR" dirty="0" smtClean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프로젝트에서 사용되는 폴더와 파일의 용도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0670" y="0"/>
            <a:ext cx="316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04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 프로젝트의 구성</a:t>
            </a:r>
          </a:p>
          <a:p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810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프로그래머가 직접 </a:t>
            </a:r>
            <a:r>
              <a:rPr lang="ko-KR" altLang="en-US" dirty="0"/>
              <a:t>변경하는 폴더와 </a:t>
            </a:r>
            <a:r>
              <a:rPr lang="ko-KR" altLang="en-US" dirty="0" smtClean="0"/>
              <a:t>파일</a:t>
            </a:r>
            <a:endParaRPr lang="en-US" altLang="ko-KR" dirty="0"/>
          </a:p>
          <a:p>
            <a:pPr lvl="2"/>
            <a:r>
              <a:rPr lang="en-US" altLang="ko-KR" b="1" dirty="0" smtClean="0">
                <a:solidFill>
                  <a:srgbClr val="7030A0"/>
                </a:solidFill>
              </a:rPr>
              <a:t>res </a:t>
            </a:r>
            <a:r>
              <a:rPr lang="ko-KR" altLang="en-US" b="1" dirty="0">
                <a:solidFill>
                  <a:srgbClr val="7030A0"/>
                </a:solidFill>
              </a:rPr>
              <a:t>폴더 </a:t>
            </a:r>
          </a:p>
          <a:p>
            <a:pPr lvl="3"/>
            <a:r>
              <a:rPr lang="ko-KR" altLang="en-US" dirty="0" err="1"/>
              <a:t>앱</a:t>
            </a:r>
            <a:r>
              <a:rPr lang="ko-KR" altLang="en-US" dirty="0"/>
              <a:t> 개발에 사용되는 이미지</a:t>
            </a:r>
            <a:r>
              <a:rPr lang="en-US" altLang="ko-KR" dirty="0"/>
              <a:t>, 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/>
              <a:t>문자열 등이 들어가는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err="1" smtClean="0"/>
              <a:t>drawable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4"/>
            <a:r>
              <a:rPr lang="ko-KR" altLang="en-US" dirty="0"/>
              <a:t>이미지 </a:t>
            </a:r>
            <a:r>
              <a:rPr lang="ko-KR" altLang="en-US" dirty="0" smtClean="0"/>
              <a:t>파일을 넣음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mipmap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4"/>
            <a:r>
              <a:rPr lang="ko-KR" altLang="en-US" dirty="0"/>
              <a:t>디자인 화면이나 </a:t>
            </a:r>
            <a:r>
              <a:rPr lang="ko-KR" altLang="en-US" dirty="0" err="1"/>
              <a:t>앱이</a:t>
            </a:r>
            <a:r>
              <a:rPr lang="ko-KR" altLang="en-US" dirty="0"/>
              <a:t> 설치된 후에 보이는 </a:t>
            </a:r>
            <a:r>
              <a:rPr lang="ko-KR" altLang="en-US" dirty="0" err="1"/>
              <a:t>런처</a:t>
            </a:r>
            <a:r>
              <a:rPr lang="ko-KR" altLang="en-US" dirty="0"/>
              <a:t> </a:t>
            </a:r>
            <a:r>
              <a:rPr lang="ko-KR" altLang="en-US" dirty="0" smtClean="0"/>
              <a:t>아이콘을 넣음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xxxhdpi</a:t>
            </a:r>
            <a:r>
              <a:rPr lang="en-US" altLang="ko-KR" dirty="0"/>
              <a:t>, </a:t>
            </a:r>
            <a:r>
              <a:rPr lang="en-US" altLang="ko-KR" dirty="0" err="1"/>
              <a:t>xxhdpi</a:t>
            </a:r>
            <a:r>
              <a:rPr lang="en-US" altLang="ko-KR" dirty="0"/>
              <a:t>, </a:t>
            </a:r>
            <a:r>
              <a:rPr lang="en-US" altLang="ko-KR" dirty="0" err="1" smtClean="0"/>
              <a:t>xhdpi</a:t>
            </a:r>
            <a:r>
              <a:rPr lang="en-US" altLang="ko-KR" dirty="0" smtClean="0"/>
              <a:t> :</a:t>
            </a:r>
            <a:r>
              <a:rPr lang="ko-KR" altLang="en-US" dirty="0" smtClean="0"/>
              <a:t> </a:t>
            </a:r>
            <a:r>
              <a:rPr lang="ko-KR" altLang="en-US" dirty="0"/>
              <a:t>초고해상도 </a:t>
            </a:r>
            <a:r>
              <a:rPr lang="ko-KR" altLang="en-US" dirty="0" err="1"/>
              <a:t>런처</a:t>
            </a:r>
            <a:r>
              <a:rPr lang="ko-KR" altLang="en-US" dirty="0"/>
              <a:t> 아이콘 </a:t>
            </a:r>
            <a:r>
              <a:rPr lang="ko-KR" altLang="en-US" dirty="0" smtClean="0"/>
              <a:t>파일을 넣음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err="1" smtClean="0"/>
              <a:t>hdpi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고해상도 </a:t>
            </a:r>
            <a:r>
              <a:rPr lang="ko-KR" altLang="en-US" dirty="0" err="1"/>
              <a:t>런처</a:t>
            </a:r>
            <a:r>
              <a:rPr lang="ko-KR" altLang="en-US" dirty="0"/>
              <a:t> 아이콘 </a:t>
            </a:r>
            <a:r>
              <a:rPr lang="ko-KR" altLang="en-US" dirty="0" smtClean="0"/>
              <a:t>파일을 넣음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mdpi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중해상도 </a:t>
            </a:r>
            <a:r>
              <a:rPr lang="ko-KR" altLang="en-US" dirty="0" err="1"/>
              <a:t>런처</a:t>
            </a:r>
            <a:r>
              <a:rPr lang="ko-KR" altLang="en-US" dirty="0"/>
              <a:t> 아이콘 </a:t>
            </a:r>
            <a:r>
              <a:rPr lang="ko-KR" altLang="en-US" dirty="0" smtClean="0"/>
              <a:t>파일을 넣음</a:t>
            </a:r>
            <a:endParaRPr lang="en-US" altLang="ko-KR" dirty="0"/>
          </a:p>
          <a:p>
            <a:pPr lvl="3"/>
            <a:r>
              <a:rPr lang="en-US" altLang="ko-KR" dirty="0"/>
              <a:t>layout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액티비티</a:t>
            </a:r>
            <a:r>
              <a:rPr lang="en-US" altLang="ko-KR" dirty="0"/>
              <a:t>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  <a:r>
              <a:rPr lang="ko-KR" altLang="en-US" dirty="0"/>
              <a:t>를 구성하는 </a:t>
            </a:r>
            <a:r>
              <a:rPr lang="en-US" altLang="ko-KR" dirty="0"/>
              <a:t>XML </a:t>
            </a:r>
            <a:r>
              <a:rPr lang="ko-KR" altLang="en-US" dirty="0"/>
              <a:t>파일을 </a:t>
            </a:r>
            <a:r>
              <a:rPr lang="ko-KR" altLang="en-US" dirty="0" smtClean="0"/>
              <a:t>넣음</a:t>
            </a:r>
            <a:endParaRPr lang="en-US" altLang="ko-KR" dirty="0"/>
          </a:p>
          <a:p>
            <a:pPr lvl="4"/>
            <a:r>
              <a:rPr lang="ko-KR" altLang="en-US" dirty="0" smtClean="0"/>
              <a:t>기본적으로 </a:t>
            </a:r>
            <a:r>
              <a:rPr lang="en-US" altLang="ko-KR" dirty="0"/>
              <a:t>activity_ main.xml</a:t>
            </a:r>
            <a:r>
              <a:rPr lang="ko-KR" altLang="en-US" dirty="0"/>
              <a:t>이 초기화면으로 지정되어 있음</a:t>
            </a:r>
            <a:r>
              <a:rPr lang="en-US" altLang="ko-KR" dirty="0"/>
              <a:t>. </a:t>
            </a:r>
            <a:r>
              <a:rPr lang="ko-KR" altLang="en-US" dirty="0"/>
              <a:t>추가로 화면이 필요하면 이곳에 </a:t>
            </a:r>
            <a:r>
              <a:rPr lang="en-US" altLang="ko-KR" dirty="0"/>
              <a:t>XML </a:t>
            </a:r>
            <a:r>
              <a:rPr lang="ko-KR" altLang="en-US" dirty="0"/>
              <a:t>형태로 생성함</a:t>
            </a:r>
            <a:r>
              <a:rPr lang="en-US" altLang="ko-KR" dirty="0"/>
              <a:t>. </a:t>
            </a:r>
          </a:p>
          <a:p>
            <a:pPr lvl="3"/>
            <a:r>
              <a:rPr lang="en-US" altLang="ko-KR" dirty="0"/>
              <a:t>values </a:t>
            </a:r>
            <a:r>
              <a:rPr lang="ko-KR" altLang="en-US" dirty="0"/>
              <a:t>폴더에는 문자열을 저장하는 </a:t>
            </a:r>
            <a:r>
              <a:rPr lang="en-US" altLang="ko-KR" dirty="0"/>
              <a:t>strings.xml, </a:t>
            </a:r>
            <a:r>
              <a:rPr lang="ko-KR" altLang="en-US" dirty="0"/>
              <a:t>색상표를 저장하는 </a:t>
            </a:r>
            <a:r>
              <a:rPr lang="en-US" altLang="ko-KR" dirty="0"/>
              <a:t>colors.xml, </a:t>
            </a:r>
            <a:r>
              <a:rPr lang="ko-KR" altLang="en-US" dirty="0"/>
              <a:t>스타일을 저장하는 </a:t>
            </a:r>
            <a:r>
              <a:rPr lang="en-US" altLang="ko-KR" dirty="0"/>
              <a:t>styles.xml </a:t>
            </a:r>
            <a:r>
              <a:rPr lang="ko-KR" altLang="en-US" dirty="0"/>
              <a:t>등이 들어 있음</a:t>
            </a:r>
            <a:r>
              <a:rPr lang="en-US" altLang="ko-KR" dirty="0"/>
              <a:t>. 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프로젝트에서 사용되는 폴더와 파일의 용도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0670" y="0"/>
            <a:ext cx="316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04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 프로젝트의 구성</a:t>
            </a:r>
          </a:p>
          <a:p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922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5491918"/>
          </a:xfrm>
        </p:spPr>
        <p:txBody>
          <a:bodyPr/>
          <a:lstStyle/>
          <a:p>
            <a:pPr lvl="1"/>
            <a:r>
              <a:rPr lang="ko-KR" altLang="en-US" dirty="0" smtClean="0"/>
              <a:t>프로그래머가 직접 </a:t>
            </a:r>
            <a:r>
              <a:rPr lang="ko-KR" altLang="en-US" dirty="0"/>
              <a:t>변경하는 폴더와 </a:t>
            </a:r>
            <a:r>
              <a:rPr lang="ko-KR" altLang="en-US" dirty="0" smtClean="0"/>
              <a:t>파일</a:t>
            </a:r>
            <a:endParaRPr lang="en-US" altLang="ko-KR" dirty="0"/>
          </a:p>
          <a:p>
            <a:pPr lvl="2"/>
            <a:r>
              <a:rPr lang="en-US" altLang="ko-KR" b="1" dirty="0" smtClean="0">
                <a:solidFill>
                  <a:srgbClr val="7030A0"/>
                </a:solidFill>
              </a:rPr>
              <a:t>res </a:t>
            </a:r>
            <a:r>
              <a:rPr lang="ko-KR" altLang="en-US" b="1" dirty="0">
                <a:solidFill>
                  <a:srgbClr val="7030A0"/>
                </a:solidFill>
              </a:rPr>
              <a:t>폴더 </a:t>
            </a:r>
          </a:p>
          <a:p>
            <a:pPr lvl="3"/>
            <a:r>
              <a:rPr lang="en-US" altLang="ko-KR" dirty="0" smtClean="0"/>
              <a:t>values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strings.xml : </a:t>
            </a:r>
            <a:r>
              <a:rPr lang="ko-KR" altLang="en-US" dirty="0"/>
              <a:t>문자열을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colors.xml : </a:t>
            </a:r>
            <a:r>
              <a:rPr lang="ko-KR" altLang="en-US" dirty="0"/>
              <a:t>색상표를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styles.xml :</a:t>
            </a:r>
            <a:r>
              <a:rPr lang="ko-KR" altLang="en-US" dirty="0"/>
              <a:t> 스타일을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3"/>
            <a:r>
              <a:rPr lang="en-US" altLang="ko-KR" dirty="0"/>
              <a:t>menu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4"/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파일을 저장하는데</a:t>
            </a:r>
            <a:r>
              <a:rPr lang="en-US" altLang="ko-KR" dirty="0"/>
              <a:t>, </a:t>
            </a:r>
            <a:r>
              <a:rPr lang="ko-KR" altLang="en-US" dirty="0" err="1"/>
              <a:t>필요시</a:t>
            </a:r>
            <a:r>
              <a:rPr lang="ko-KR" altLang="en-US" dirty="0"/>
              <a:t> 	생성해서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anim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애니메이션을 저장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XML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XML </a:t>
            </a:r>
            <a:r>
              <a:rPr lang="ko-KR" altLang="en-US" dirty="0" smtClean="0"/>
              <a:t>파일을 저장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프로젝트에서 사용되는 폴더와 파일의 용도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0670" y="0"/>
            <a:ext cx="316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04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 프로젝트의 구성</a:t>
            </a:r>
          </a:p>
          <a:p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6887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5491918"/>
          </a:xfrm>
        </p:spPr>
        <p:txBody>
          <a:bodyPr/>
          <a:lstStyle/>
          <a:p>
            <a:pPr lvl="1"/>
            <a:r>
              <a:rPr lang="ko-KR" altLang="en-US" dirty="0" smtClean="0"/>
              <a:t>프로그래머가 직접 </a:t>
            </a:r>
            <a:r>
              <a:rPr lang="ko-KR" altLang="en-US" dirty="0"/>
              <a:t>변경하는 폴더와 </a:t>
            </a:r>
            <a:r>
              <a:rPr lang="ko-KR" altLang="en-US" dirty="0" smtClean="0"/>
              <a:t>파일</a:t>
            </a:r>
            <a:endParaRPr lang="en-US" altLang="ko-KR" dirty="0"/>
          </a:p>
          <a:p>
            <a:pPr lvl="2"/>
            <a:r>
              <a:rPr lang="en-US" altLang="ko-KR" b="1" dirty="0" smtClean="0">
                <a:solidFill>
                  <a:srgbClr val="7030A0"/>
                </a:solidFill>
              </a:rPr>
              <a:t>res </a:t>
            </a:r>
            <a:r>
              <a:rPr lang="en-US" altLang="ko-KR" b="1" dirty="0">
                <a:solidFill>
                  <a:srgbClr val="7030A0"/>
                </a:solidFill>
              </a:rPr>
              <a:t>(generated) </a:t>
            </a:r>
            <a:r>
              <a:rPr lang="ko-KR" altLang="en-US" b="1" dirty="0">
                <a:solidFill>
                  <a:srgbClr val="7030A0"/>
                </a:solidFill>
              </a:rPr>
              <a:t>폴더 </a:t>
            </a:r>
            <a:endParaRPr lang="en-US" altLang="ko-KR" b="1" dirty="0" smtClean="0">
              <a:solidFill>
                <a:srgbClr val="7030A0"/>
              </a:solidFill>
            </a:endParaRPr>
          </a:p>
          <a:p>
            <a:pPr lvl="3"/>
            <a:r>
              <a:rPr lang="en-US" altLang="ko-KR" dirty="0" smtClean="0"/>
              <a:t>Android </a:t>
            </a:r>
            <a:r>
              <a:rPr lang="en-US" altLang="ko-KR" dirty="0"/>
              <a:t>Studio 3.5</a:t>
            </a:r>
            <a:r>
              <a:rPr lang="ko-KR" altLang="en-US" dirty="0"/>
              <a:t>부터 제공되는 폴더이며 내부적으로 </a:t>
            </a:r>
            <a:r>
              <a:rPr lang="ko-KR" altLang="en-US" dirty="0" smtClean="0"/>
              <a:t>사용되므로 </a:t>
            </a:r>
            <a:r>
              <a:rPr lang="ko-KR" altLang="en-US" dirty="0"/>
              <a:t>신경 쓰지 않아도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r>
              <a:rPr lang="en-US" altLang="ko-KR" b="1" dirty="0" smtClean="0">
                <a:solidFill>
                  <a:srgbClr val="7030A0"/>
                </a:solidFill>
              </a:rPr>
              <a:t>manifests </a:t>
            </a:r>
            <a:r>
              <a:rPr lang="ko-KR" altLang="en-US" b="1" dirty="0">
                <a:solidFill>
                  <a:srgbClr val="7030A0"/>
                </a:solidFill>
              </a:rPr>
              <a:t>폴더 </a:t>
            </a:r>
          </a:p>
          <a:p>
            <a:pPr lvl="3"/>
            <a:r>
              <a:rPr lang="en-US" altLang="ko-KR" dirty="0" smtClean="0"/>
              <a:t>AndroidManifest.xml </a:t>
            </a:r>
            <a:r>
              <a:rPr lang="ko-KR" altLang="en-US" dirty="0"/>
              <a:t>파일이 들어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앱의</a:t>
            </a:r>
            <a:r>
              <a:rPr lang="ko-KR" altLang="en-US" dirty="0" smtClean="0"/>
              <a:t> 여러 가지 </a:t>
            </a:r>
            <a:r>
              <a:rPr lang="ko-KR" altLang="en-US" dirty="0"/>
              <a:t>정보를 담고 있는 중요한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‘</a:t>
            </a:r>
            <a:r>
              <a:rPr lang="ko-KR" altLang="en-US" dirty="0" err="1"/>
              <a:t>매니페스트</a:t>
            </a:r>
            <a:r>
              <a:rPr lang="ko-KR" altLang="en-US" dirty="0"/>
              <a:t> 파일’이라고 </a:t>
            </a:r>
            <a:r>
              <a:rPr lang="ko-KR" altLang="en-US" dirty="0" smtClean="0"/>
              <a:t>읽으며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필요에 </a:t>
            </a:r>
            <a:r>
              <a:rPr lang="ko-KR" altLang="en-US" dirty="0"/>
              <a:t>따라 </a:t>
            </a:r>
            <a:r>
              <a:rPr lang="ko-KR" altLang="en-US" dirty="0" smtClean="0"/>
              <a:t>수정하거나 변경함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프로젝트에서 사용되는 폴더와 파일의 용도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0670" y="0"/>
            <a:ext cx="316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04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 프로젝트의 구성</a:t>
            </a:r>
          </a:p>
          <a:p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9676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5491918"/>
          </a:xfrm>
        </p:spPr>
        <p:txBody>
          <a:bodyPr/>
          <a:lstStyle/>
          <a:p>
            <a:pPr lvl="1"/>
            <a:r>
              <a:rPr lang="ko-KR" altLang="en-US" dirty="0" smtClean="0"/>
              <a:t>프로그래머가 직접 </a:t>
            </a:r>
            <a:r>
              <a:rPr lang="ko-KR" altLang="en-US" dirty="0"/>
              <a:t>변경하는 폴더와 </a:t>
            </a:r>
            <a:r>
              <a:rPr lang="ko-KR" altLang="en-US" dirty="0" smtClean="0"/>
              <a:t>파일</a:t>
            </a:r>
            <a:endParaRPr lang="en-US" altLang="ko-KR" dirty="0"/>
          </a:p>
          <a:p>
            <a:pPr lvl="2"/>
            <a:r>
              <a:rPr lang="en-US" altLang="ko-KR" b="1" dirty="0" err="1">
                <a:solidFill>
                  <a:srgbClr val="7030A0"/>
                </a:solidFill>
              </a:rPr>
              <a:t>Gradle</a:t>
            </a:r>
            <a:r>
              <a:rPr lang="en-US" altLang="ko-KR" b="1" dirty="0">
                <a:solidFill>
                  <a:srgbClr val="7030A0"/>
                </a:solidFill>
              </a:rPr>
              <a:t> Scripts </a:t>
            </a:r>
            <a:r>
              <a:rPr lang="ko-KR" altLang="en-US" b="1" dirty="0" smtClean="0">
                <a:solidFill>
                  <a:srgbClr val="7030A0"/>
                </a:solidFill>
              </a:rPr>
              <a:t>폴더</a:t>
            </a:r>
            <a:endParaRPr lang="en-US" altLang="ko-KR" b="1" dirty="0" smtClean="0">
              <a:solidFill>
                <a:srgbClr val="7030A0"/>
              </a:solidFill>
            </a:endParaRPr>
          </a:p>
          <a:p>
            <a:pPr lvl="3"/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 err="1"/>
              <a:t>빌드</a:t>
            </a:r>
            <a:r>
              <a:rPr lang="ko-KR" altLang="en-US" dirty="0"/>
              <a:t> 시스템과 관련된 파일이 들어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주요한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파일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build.gradle</a:t>
            </a:r>
            <a:r>
              <a:rPr lang="en-US" altLang="ko-KR" dirty="0" smtClean="0"/>
              <a:t> </a:t>
            </a:r>
            <a:r>
              <a:rPr lang="en-US" altLang="ko-KR" dirty="0"/>
              <a:t>(Module: </a:t>
            </a:r>
            <a:r>
              <a:rPr lang="en-US" altLang="ko-KR" dirty="0" smtClean="0"/>
              <a:t>app) : </a:t>
            </a:r>
            <a:r>
              <a:rPr lang="ko-KR" altLang="en-US" dirty="0" err="1"/>
              <a:t>빌드</a:t>
            </a:r>
            <a:r>
              <a:rPr lang="ko-KR" altLang="en-US" dirty="0"/>
              <a:t> 스크립트 핵심 파일로 컴파일 버전</a:t>
            </a:r>
            <a:r>
              <a:rPr lang="en-US" altLang="ko-KR" dirty="0"/>
              <a:t>, </a:t>
            </a:r>
            <a:r>
              <a:rPr lang="ko-KR" altLang="en-US" dirty="0"/>
              <a:t>실행되는 최하 버전</a:t>
            </a:r>
            <a:r>
              <a:rPr lang="en-US" altLang="ko-KR" dirty="0"/>
              <a:t>, </a:t>
            </a:r>
            <a:r>
              <a:rPr lang="ko-KR" altLang="en-US" dirty="0"/>
              <a:t>컴파일 라이브러리 등을 </a:t>
            </a:r>
            <a:r>
              <a:rPr lang="ko-KR" altLang="en-US" dirty="0" smtClean="0"/>
              <a:t>등록함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local.properties</a:t>
            </a:r>
            <a:r>
              <a:rPr lang="en-US" altLang="ko-KR" dirty="0" smtClean="0"/>
              <a:t> : </a:t>
            </a:r>
            <a:r>
              <a:rPr lang="ko-KR" altLang="en-US" dirty="0" err="1"/>
              <a:t>컴파일되는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의 경로가 들어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4"/>
            <a:r>
              <a:rPr lang="en-US" altLang="ko-KR" dirty="0" err="1" smtClean="0"/>
              <a:t>gradle.properties</a:t>
            </a:r>
            <a:r>
              <a:rPr lang="en-US" altLang="ko-KR" dirty="0" smtClean="0"/>
              <a:t> : </a:t>
            </a:r>
            <a:r>
              <a:rPr lang="en-US" altLang="ko-KR" dirty="0"/>
              <a:t>JVM </a:t>
            </a:r>
            <a:r>
              <a:rPr lang="ko-KR" altLang="en-US" dirty="0"/>
              <a:t>관련 메모리가 설정되어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프로젝트에서 사용되는 폴더와 파일의 용도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0670" y="0"/>
            <a:ext cx="316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04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안드로이드 프로젝트의 구성</a:t>
            </a:r>
          </a:p>
          <a:p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00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219803" cy="4313238"/>
          </a:xfrm>
        </p:spPr>
        <p:txBody>
          <a:bodyPr/>
          <a:lstStyle/>
          <a:p>
            <a:pPr lvl="2"/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en-US" altLang="ko-KR" dirty="0" smtClean="0"/>
              <a:t>[Configure </a:t>
            </a:r>
            <a:r>
              <a:rPr lang="en-US" altLang="ko-KR" dirty="0"/>
              <a:t>your project]</a:t>
            </a:r>
            <a:r>
              <a:rPr lang="ko-KR" altLang="en-US" dirty="0"/>
              <a:t>에서는 프로젝트에 대한 정보를 </a:t>
            </a:r>
            <a:r>
              <a:rPr lang="ko-KR" altLang="en-US" dirty="0" smtClean="0"/>
              <a:t>입력하거나 선택함</a:t>
            </a:r>
            <a:endParaRPr lang="en-US" altLang="ko-KR" dirty="0" smtClean="0"/>
          </a:p>
          <a:p>
            <a:pPr lvl="3"/>
            <a:r>
              <a:rPr lang="en-US" altLang="ko-KR" b="1" dirty="0" smtClean="0"/>
              <a:t>Name</a:t>
            </a:r>
            <a:r>
              <a:rPr lang="en-US" altLang="ko-KR" dirty="0"/>
              <a:t>: </a:t>
            </a:r>
            <a:r>
              <a:rPr lang="en-US" altLang="ko-KR" dirty="0" err="1"/>
              <a:t>HelloAndroid</a:t>
            </a:r>
            <a:r>
              <a:rPr lang="en-US" altLang="ko-KR" dirty="0"/>
              <a:t> → </a:t>
            </a:r>
            <a:r>
              <a:rPr lang="ko-KR" altLang="en-US" dirty="0"/>
              <a:t>프로젝트 이름이며 대문자로 시작하는 </a:t>
            </a:r>
            <a:r>
              <a:rPr lang="ko-KR" altLang="en-US" dirty="0" smtClean="0"/>
              <a:t>것이 </a:t>
            </a:r>
            <a:r>
              <a:rPr lang="ko-KR" altLang="en-US" dirty="0"/>
              <a:t>좋음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b="1" dirty="0" smtClean="0"/>
              <a:t>Package </a:t>
            </a:r>
            <a:r>
              <a:rPr lang="en-US" altLang="ko-KR" b="1" dirty="0"/>
              <a:t>name</a:t>
            </a:r>
            <a:r>
              <a:rPr lang="en-US" altLang="ko-KR" dirty="0"/>
              <a:t>: </a:t>
            </a:r>
            <a:r>
              <a:rPr lang="en-US" altLang="ko-KR" dirty="0" err="1"/>
              <a:t>com.cookandroid.helloandroid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→ </a:t>
            </a:r>
            <a:r>
              <a:rPr lang="ko-KR" altLang="en-US" dirty="0" smtClean="0"/>
              <a:t>도메인 이름</a:t>
            </a:r>
            <a:r>
              <a:rPr lang="en-US" altLang="ko-KR" dirty="0"/>
              <a:t>(cookandroid.com)</a:t>
            </a:r>
            <a:r>
              <a:rPr lang="ko-KR" altLang="en-US" dirty="0"/>
              <a:t>과 애플리케이션 이름을 이어서 </a:t>
            </a:r>
            <a:r>
              <a:rPr lang="ko-KR" altLang="en-US" dirty="0" smtClean="0"/>
              <a:t>만듦</a:t>
            </a:r>
            <a:endParaRPr lang="en-US" altLang="ko-KR" dirty="0"/>
          </a:p>
          <a:p>
            <a:pPr lvl="3"/>
            <a:r>
              <a:rPr lang="en-US" altLang="ko-KR" b="1" dirty="0" smtClean="0"/>
              <a:t>Save </a:t>
            </a:r>
            <a:r>
              <a:rPr lang="en-US" altLang="ko-KR" b="1" dirty="0"/>
              <a:t>location</a:t>
            </a:r>
            <a:r>
              <a:rPr lang="en-US" altLang="ko-KR" dirty="0"/>
              <a:t>: C:\CookAndroid\Project\HelloAndroid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→ </a:t>
            </a:r>
            <a:r>
              <a:rPr lang="ko-KR" altLang="en-US" dirty="0" smtClean="0"/>
              <a:t>프로젝트가 </a:t>
            </a:r>
            <a:r>
              <a:rPr lang="ko-KR" altLang="en-US" dirty="0"/>
              <a:t>저장될 폴더를 지정함</a:t>
            </a:r>
            <a:r>
              <a:rPr lang="en-US" altLang="ko-KR" dirty="0"/>
              <a:t>(</a:t>
            </a:r>
            <a:r>
              <a:rPr lang="ko-KR" altLang="en-US" dirty="0"/>
              <a:t>한글 </a:t>
            </a:r>
            <a:r>
              <a:rPr lang="ko-KR" altLang="en-US" dirty="0" err="1" smtClean="0"/>
              <a:t>폴더명은</a:t>
            </a:r>
            <a:r>
              <a:rPr lang="ko-KR" altLang="en-US" dirty="0" smtClean="0"/>
              <a:t> </a:t>
            </a:r>
            <a:r>
              <a:rPr lang="ko-KR" altLang="en-US" dirty="0"/>
              <a:t>불가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b="1" dirty="0" smtClean="0"/>
              <a:t>Language</a:t>
            </a:r>
            <a:r>
              <a:rPr lang="en-US" altLang="ko-KR" dirty="0"/>
              <a:t>: Kotlin → </a:t>
            </a:r>
            <a:r>
              <a:rPr lang="ko-KR" altLang="en-US" dirty="0"/>
              <a:t>사용할 프로그래밍 언어는 </a:t>
            </a:r>
            <a:r>
              <a:rPr lang="en-US" altLang="ko-KR" dirty="0"/>
              <a:t>Kotlin</a:t>
            </a:r>
            <a:r>
              <a:rPr lang="ko-KR" altLang="en-US" dirty="0"/>
              <a:t>임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b="1" dirty="0" smtClean="0"/>
              <a:t>Minimum </a:t>
            </a:r>
            <a:r>
              <a:rPr lang="en-US" altLang="ko-KR" b="1" dirty="0"/>
              <a:t>API level</a:t>
            </a:r>
            <a:r>
              <a:rPr lang="en-US" altLang="ko-KR" dirty="0"/>
              <a:t>: API 16: Android 4.1 (Jelly Bean)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→ </a:t>
            </a:r>
            <a:r>
              <a:rPr lang="ko-KR" altLang="en-US" dirty="0"/>
              <a:t>이 </a:t>
            </a:r>
            <a:r>
              <a:rPr lang="ko-KR" altLang="en-US" dirty="0" err="1" smtClean="0"/>
              <a:t>앱이</a:t>
            </a:r>
            <a:r>
              <a:rPr lang="ko-KR" altLang="en-US" dirty="0" smtClean="0"/>
              <a:t> </a:t>
            </a:r>
            <a:r>
              <a:rPr lang="ko-KR" altLang="en-US" dirty="0"/>
              <a:t>작동하는 최하 버전을 </a:t>
            </a:r>
            <a:r>
              <a:rPr lang="ko-KR" altLang="en-US" dirty="0" smtClean="0"/>
              <a:t>선택함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3FAAB-2822-4EC7-96A6-9CFEC7080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65"/>
          <a:stretch/>
        </p:blipFill>
        <p:spPr>
          <a:xfrm>
            <a:off x="1090613" y="6675205"/>
            <a:ext cx="4379640" cy="1827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C3FAAB-2822-4EC7-96A6-9CFEC7080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9"/>
          <a:stretch/>
        </p:blipFill>
        <p:spPr>
          <a:xfrm>
            <a:off x="1090613" y="3917678"/>
            <a:ext cx="4379640" cy="27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0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272055" cy="4313238"/>
          </a:xfrm>
        </p:spPr>
        <p:txBody>
          <a:bodyPr/>
          <a:lstStyle/>
          <a:p>
            <a:pPr lvl="2"/>
            <a:r>
              <a:rPr lang="en-US" altLang="ko-KR" dirty="0"/>
              <a:t>(6)</a:t>
            </a:r>
            <a:r>
              <a:rPr lang="ko-KR" altLang="en-US" dirty="0"/>
              <a:t> </a:t>
            </a:r>
            <a:r>
              <a:rPr lang="ko-KR" altLang="en-US" dirty="0" smtClean="0"/>
              <a:t>설정 </a:t>
            </a:r>
            <a:r>
              <a:rPr lang="ko-KR" altLang="en-US" dirty="0"/>
              <a:t>중에는 생략되었으나 다음 </a:t>
            </a:r>
            <a:r>
              <a:rPr lang="en-US" altLang="ko-KR" dirty="0"/>
              <a:t>2</a:t>
            </a:r>
            <a:r>
              <a:rPr lang="ko-KR" altLang="en-US" dirty="0"/>
              <a:t>개 항목이 내부적으로 추가되어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Activity </a:t>
            </a:r>
            <a:r>
              <a:rPr lang="en-US" altLang="ko-KR" dirty="0"/>
              <a:t>Name: </a:t>
            </a:r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→ </a:t>
            </a:r>
            <a:r>
              <a:rPr lang="ko-KR" altLang="en-US" dirty="0"/>
              <a:t>기본 소스인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 smtClean="0"/>
              <a:t>파일 이름</a:t>
            </a:r>
            <a:r>
              <a:rPr lang="en-US" altLang="ko-KR" dirty="0"/>
              <a:t>(</a:t>
            </a:r>
            <a:r>
              <a:rPr lang="en-US" altLang="ko-KR" dirty="0" err="1"/>
              <a:t>MainActivity.kt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smtClean="0"/>
              <a:t>지정됨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Layout </a:t>
            </a:r>
            <a:r>
              <a:rPr lang="en-US" altLang="ko-KR" dirty="0"/>
              <a:t>Name: </a:t>
            </a:r>
            <a:r>
              <a:rPr lang="en-US" altLang="ko-KR" dirty="0" err="1"/>
              <a:t>activity_main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→ </a:t>
            </a:r>
            <a:r>
              <a:rPr lang="ko-KR" altLang="en-US" dirty="0"/>
              <a:t>기본 화면인 </a:t>
            </a:r>
            <a:r>
              <a:rPr lang="en-US" altLang="ko-KR" dirty="0"/>
              <a:t>XML </a:t>
            </a:r>
            <a:r>
              <a:rPr lang="ko-KR" altLang="en-US" dirty="0" smtClean="0"/>
              <a:t>파일 이름</a:t>
            </a:r>
            <a:r>
              <a:rPr lang="en-US" altLang="ko-KR" dirty="0"/>
              <a:t>(activity_main.xml)</a:t>
            </a:r>
            <a:r>
              <a:rPr lang="ko-KR" altLang="en-US" dirty="0"/>
              <a:t>으로 </a:t>
            </a:r>
            <a:r>
              <a:rPr lang="ko-KR" altLang="en-US" dirty="0" smtClean="0"/>
              <a:t>지정됨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37A52-2E6C-46B5-AE25-5A7FA3072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833119"/>
            <a:ext cx="4649487" cy="349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(7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프로젝트의 </a:t>
            </a:r>
            <a:r>
              <a:rPr lang="en-US" altLang="ko-KR" dirty="0"/>
              <a:t>[res]-[layout]-[activity_main.xml]</a:t>
            </a:r>
            <a:r>
              <a:rPr lang="ko-KR" altLang="en-US" dirty="0"/>
              <a:t>을 </a:t>
            </a:r>
            <a:r>
              <a:rPr lang="ko-KR" altLang="en-US" dirty="0" smtClean="0"/>
              <a:t>더블 클릭하면 오른쪽에 </a:t>
            </a:r>
            <a:r>
              <a:rPr lang="ko-KR" altLang="en-US" dirty="0"/>
              <a:t>프로젝트의 화면이 </a:t>
            </a:r>
            <a:r>
              <a:rPr lang="ko-KR" altLang="en-US" dirty="0" smtClean="0"/>
              <a:t>보임</a:t>
            </a:r>
            <a:endParaRPr lang="en-US" altLang="ko-KR" dirty="0"/>
          </a:p>
          <a:p>
            <a:pPr lvl="4"/>
            <a:r>
              <a:rPr lang="ko-KR" altLang="en-US" dirty="0" smtClean="0"/>
              <a:t>만약 </a:t>
            </a:r>
            <a:r>
              <a:rPr lang="ko-KR" altLang="en-US" dirty="0"/>
              <a:t>스마트폰 화면이 안 보이면 아래쪽의 </a:t>
            </a:r>
            <a:r>
              <a:rPr lang="en-US" altLang="ko-KR" dirty="0"/>
              <a:t>[Design] </a:t>
            </a:r>
            <a:r>
              <a:rPr lang="ko-KR" altLang="en-US" dirty="0"/>
              <a:t>탭을 </a:t>
            </a:r>
            <a:r>
              <a:rPr lang="ko-KR" altLang="en-US" dirty="0" smtClean="0"/>
              <a:t>클릭함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Hello Android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50476" y="0"/>
            <a:ext cx="37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처음 만드는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Hello Android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025849"/>
            <a:ext cx="537705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10606</TotalTime>
  <Words>3124</Words>
  <Application>Microsoft Office PowerPoint</Application>
  <PresentationFormat>화면 슬라이드 쇼(4:3)</PresentationFormat>
  <Paragraphs>420</Paragraphs>
  <Slides>67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02 처음 만드는 안드로이드 애플리케이션 </vt:lpstr>
      <vt:lpstr>PowerPoint 프레젠테이션</vt:lpstr>
      <vt:lpstr>PowerPoint 프레젠테이션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Hello Android 프로젝트</vt:lpstr>
      <vt:lpstr>01 AVD의 명칭</vt:lpstr>
      <vt:lpstr>02 AVD 사용법</vt:lpstr>
      <vt:lpstr>02 AVD 사용법</vt:lpstr>
      <vt:lpstr>02 AVD 사용법</vt:lpstr>
      <vt:lpstr>02 AVD 사용법</vt:lpstr>
      <vt:lpstr>02 AVD 사용법</vt:lpstr>
      <vt:lpstr>02 AVD 사용법</vt:lpstr>
      <vt:lpstr>02 AVD 사용법</vt:lpstr>
      <vt:lpstr>02 AVD 사용법</vt:lpstr>
      <vt:lpstr>02 AVD 사용법</vt:lpstr>
      <vt:lpstr>02 AVD 사용법</vt:lpstr>
      <vt:lpstr>01 Android Studio 프로젝트 관리</vt:lpstr>
      <vt:lpstr>01 Android Studio 프로젝트 관리</vt:lpstr>
      <vt:lpstr>01 Android Studio 프로젝트 관리</vt:lpstr>
      <vt:lpstr>01 Android Studio 프로젝트 관리</vt:lpstr>
      <vt:lpstr>01 Android Studio 프로젝트 관리</vt:lpstr>
      <vt:lpstr>01 Android Studio 프로젝트 관리</vt:lpstr>
      <vt:lpstr>01 Android Studio 프로젝트 관리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02 안드로이드 프로젝트의 표준 틀</vt:lpstr>
      <vt:lpstr>01 BaseApp 프로젝트의 구성</vt:lpstr>
      <vt:lpstr>02 프로젝트에서 사용되는 폴더와 파일의 용도</vt:lpstr>
      <vt:lpstr>02 프로젝트에서 사용되는 폴더와 파일의 용도</vt:lpstr>
      <vt:lpstr>02 프로젝트에서 사용되는 폴더와 파일의 용도</vt:lpstr>
      <vt:lpstr>02 프로젝트에서 사용되는 폴더와 파일의 용도</vt:lpstr>
      <vt:lpstr>02 프로젝트에서 사용되는 폴더와 파일의 용도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YoonBarGram</cp:lastModifiedBy>
  <cp:revision>552</cp:revision>
  <dcterms:created xsi:type="dcterms:W3CDTF">2007-11-27T23:54:21Z</dcterms:created>
  <dcterms:modified xsi:type="dcterms:W3CDTF">2021-02-03T19:52:53Z</dcterms:modified>
</cp:coreProperties>
</file>